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34"/>
  </p:notesMasterIdLst>
  <p:sldIdLst>
    <p:sldId id="256" r:id="rId2"/>
    <p:sldId id="27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86" r:id="rId19"/>
    <p:sldId id="272" r:id="rId20"/>
    <p:sldId id="273" r:id="rId21"/>
    <p:sldId id="275" r:id="rId22"/>
    <p:sldId id="276" r:id="rId23"/>
    <p:sldId id="277" r:id="rId24"/>
    <p:sldId id="283" r:id="rId25"/>
    <p:sldId id="284" r:id="rId26"/>
    <p:sldId id="285" r:id="rId27"/>
    <p:sldId id="287" r:id="rId28"/>
    <p:sldId id="278" r:id="rId29"/>
    <p:sldId id="279" r:id="rId30"/>
    <p:sldId id="280" r:id="rId31"/>
    <p:sldId id="281" r:id="rId32"/>
    <p:sldId id="282" r:id="rId3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62989" autoAdjust="0"/>
  </p:normalViewPr>
  <p:slideViewPr>
    <p:cSldViewPr>
      <p:cViewPr>
        <p:scale>
          <a:sx n="100" d="100"/>
          <a:sy n="100" d="100"/>
        </p:scale>
        <p:origin x="-1944" y="51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3.gif>
</file>

<file path=ppt/media/image4.jpe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63FAA779-5541-4F7A-B4D4-074B6031BC65}" type="datetimeFigureOut">
              <a:rPr lang="en-US" smtClean="0"/>
              <a:pPr/>
              <a:t>9/12/2016</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87D64940-B840-439E-882C-52FAE271906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Good Morning</a:t>
            </a:r>
            <a:r>
              <a:rPr lang="en-US" baseline="0" dirty="0" smtClean="0"/>
              <a:t> everyone! Thank you for coming to </a:t>
            </a:r>
            <a:r>
              <a:rPr lang="en-US" baseline="0" dirty="0" smtClean="0"/>
              <a:t>my </a:t>
            </a:r>
            <a:r>
              <a:rPr lang="en-US" baseline="0" dirty="0" smtClean="0"/>
              <a:t>presentation</a:t>
            </a:r>
            <a:r>
              <a:rPr lang="en-US" baseline="0" dirty="0" smtClean="0"/>
              <a:t>. I hope I’m able to teach you all something new as I discuss what I worked on over the year.</a:t>
            </a:r>
            <a:endParaRPr lang="en-US" baseline="0" dirty="0" smtClean="0"/>
          </a:p>
          <a:p>
            <a:endParaRPr lang="en-US" baseline="0" dirty="0" smtClean="0"/>
          </a:p>
          <a:p>
            <a:r>
              <a:rPr lang="en-US" baseline="0" dirty="0" smtClean="0"/>
              <a:t>So, today </a:t>
            </a:r>
            <a:r>
              <a:rPr lang="en-US" baseline="0" dirty="0" smtClean="0"/>
              <a:t>I will </a:t>
            </a:r>
            <a:r>
              <a:rPr lang="en-US" baseline="0" dirty="0" smtClean="0"/>
              <a:t>be talking about the </a:t>
            </a:r>
            <a:r>
              <a:rPr lang="en-US" baseline="0" dirty="0" smtClean="0"/>
              <a:t>work and results I attained during the completion of my 4F90 with my supervisor Professor </a:t>
            </a:r>
            <a:r>
              <a:rPr lang="en-US" baseline="0" dirty="0" err="1" smtClean="0"/>
              <a:t>Ombuki</a:t>
            </a:r>
            <a:r>
              <a:rPr lang="en-US" baseline="0" dirty="0" smtClean="0"/>
              <a:t>.</a:t>
            </a:r>
          </a:p>
          <a:p>
            <a:endParaRPr lang="en-US" baseline="0" dirty="0" smtClean="0"/>
          </a:p>
          <a:p>
            <a:r>
              <a:rPr lang="en-US" baseline="0" dirty="0" smtClean="0"/>
              <a:t>The topic of </a:t>
            </a:r>
            <a:r>
              <a:rPr lang="en-US" baseline="0" dirty="0" smtClean="0"/>
              <a:t>this </a:t>
            </a:r>
            <a:r>
              <a:rPr lang="en-US" baseline="0" dirty="0" smtClean="0"/>
              <a:t>thesis is </a:t>
            </a:r>
            <a:r>
              <a:rPr lang="en-US" baseline="0" dirty="0" smtClean="0"/>
              <a:t>titled “CPSO </a:t>
            </a:r>
            <a:r>
              <a:rPr lang="en-US" baseline="0" dirty="0" smtClean="0"/>
              <a:t>with Spatially Meaningful </a:t>
            </a:r>
            <a:r>
              <a:rPr lang="en-US" baseline="0" dirty="0" smtClean="0"/>
              <a:t>Neighbors”, </a:t>
            </a:r>
            <a:r>
              <a:rPr lang="en-US" baseline="0" dirty="0" smtClean="0"/>
              <a:t>but don’t worry, I’ll go in depth about what that all </a:t>
            </a:r>
            <a:r>
              <a:rPr lang="en-US" baseline="0" dirty="0" smtClean="0"/>
              <a:t>means and how we got to the idea.</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To combat this, a number of different techniques were tested to </a:t>
            </a:r>
            <a:r>
              <a:rPr lang="en-US" baseline="0" dirty="0" smtClean="0"/>
              <a:t>restrict the influence of the leader. This is done by specifically limiting which particle can talk to which. This layout is known as a </a:t>
            </a:r>
            <a:r>
              <a:rPr lang="en-US" baseline="0" dirty="0" smtClean="0"/>
              <a:t>Neighborhood </a:t>
            </a:r>
            <a:r>
              <a:rPr lang="en-US" baseline="0" dirty="0" smtClean="0"/>
              <a:t>Topologies. A number of different topology ideas have been put forth and tested with differing results.</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following are a couple commonly used neighborhood topologies that have been studied.</a:t>
            </a:r>
          </a:p>
          <a:p>
            <a:endParaRPr lang="en-US" dirty="0" smtClean="0"/>
          </a:p>
          <a:p>
            <a:r>
              <a:rPr lang="en-US" dirty="0" smtClean="0"/>
              <a:t>We can see in these graphs</a:t>
            </a:r>
            <a:r>
              <a:rPr lang="en-US" baseline="0" dirty="0" smtClean="0"/>
              <a:t> that the particles are the dots and the connections connect the particles that they are able to communicate with. Communication refers to the group of particles if will look at for the leader. For instance, if the particle is only connected to 2 other particles, when it is updating it’s velocity, the ‘global best’ in the case of the particle would be the best value amongst itself and the 2 connected particles (as opposed to the best value in the whole swarm as previously mentioned)</a:t>
            </a:r>
            <a:endParaRPr lang="en-US" dirty="0" smtClean="0"/>
          </a:p>
          <a:p>
            <a:endParaRPr lang="en-US" dirty="0" smtClean="0"/>
          </a:p>
          <a:p>
            <a:r>
              <a:rPr lang="en-US" dirty="0" smtClean="0"/>
              <a:t>The Standard PSO is referred to a using the ‘star’ topology.</a:t>
            </a:r>
            <a:r>
              <a:rPr lang="en-US" baseline="0" dirty="0" smtClean="0"/>
              <a:t> This allows all particles to talk to all particles and represents the quickest transfer of information in the swarm.</a:t>
            </a:r>
            <a:endParaRPr lang="en-US" baseline="0" dirty="0" smtClean="0"/>
          </a:p>
          <a:p>
            <a:endParaRPr lang="en-US" baseline="0" dirty="0" smtClean="0"/>
          </a:p>
          <a:p>
            <a:r>
              <a:rPr lang="en-US" baseline="0" dirty="0" smtClean="0"/>
              <a:t>In an attempt to slow down the flow of information, the Ring topology was formed. This shrinks the connections to just 2 per particle and drastically reduces the flow of information. This in turn leads to much more exploration of the search space but as a result takes a longer time to converge on a solution.</a:t>
            </a:r>
          </a:p>
          <a:p>
            <a:endParaRPr lang="en-US" baseline="0" dirty="0" smtClean="0"/>
          </a:p>
          <a:p>
            <a:r>
              <a:rPr lang="en-US" baseline="0" dirty="0" smtClean="0"/>
              <a:t>A </a:t>
            </a:r>
            <a:r>
              <a:rPr lang="en-US" baseline="0" dirty="0" err="1" smtClean="0"/>
              <a:t>sortof</a:t>
            </a:r>
            <a:r>
              <a:rPr lang="en-US" baseline="0" dirty="0" smtClean="0"/>
              <a:t> hybrid of the 2 is the von-</a:t>
            </a:r>
            <a:r>
              <a:rPr lang="en-US" baseline="0" dirty="0" err="1" smtClean="0"/>
              <a:t>neumann</a:t>
            </a:r>
            <a:r>
              <a:rPr lang="en-US" baseline="0" dirty="0" smtClean="0"/>
              <a:t> topology. Here the Particles are connected to 4 particles. It is represented as 1 particle above, below, left and right, however this often refers more to the location of the particles in the array as opposed to being determined by the actual location of the particle.</a:t>
            </a:r>
          </a:p>
          <a:p>
            <a:endParaRPr lang="en-US" baseline="0" dirty="0" smtClean="0"/>
          </a:p>
          <a:p>
            <a:r>
              <a:rPr lang="en-US" baseline="0" dirty="0" smtClean="0"/>
              <a:t>All these topologies, are established at the beginning of execution and never changed. This means they are unable to utilize any metric pulled from information gathered by the swarm.</a:t>
            </a:r>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a result, Lane, </a:t>
            </a:r>
            <a:r>
              <a:rPr lang="en-US" dirty="0" err="1" smtClean="0"/>
              <a:t>Engelbracht</a:t>
            </a:r>
            <a:r>
              <a:rPr lang="en-US" dirty="0" smtClean="0"/>
              <a:t> and Gain introduced</a:t>
            </a:r>
            <a:r>
              <a:rPr lang="en-US" baseline="0" dirty="0" smtClean="0"/>
              <a:t> a new Topology called ‘Spatially Meaningful Neighbors’ in their</a:t>
            </a:r>
            <a:r>
              <a:rPr lang="en-US" dirty="0" smtClean="0"/>
              <a:t> </a:t>
            </a:r>
            <a:r>
              <a:rPr lang="en-US" dirty="0" smtClean="0"/>
              <a:t>paper “Particle Swarm Optimization with Spatially Meaningful </a:t>
            </a:r>
            <a:r>
              <a:rPr lang="en-US" dirty="0" err="1" smtClean="0"/>
              <a:t>Neighbours</a:t>
            </a:r>
            <a:r>
              <a:rPr lang="en-US" dirty="0" smtClean="0"/>
              <a:t>”.</a:t>
            </a:r>
            <a:r>
              <a:rPr lang="en-US" baseline="0" dirty="0" smtClean="0"/>
              <a:t> </a:t>
            </a:r>
            <a:r>
              <a:rPr lang="en-US" dirty="0" smtClean="0"/>
              <a:t>Instead of being static, this topology is dynamic,</a:t>
            </a:r>
            <a:r>
              <a:rPr lang="en-US" baseline="0" dirty="0" smtClean="0"/>
              <a:t> meaning it updates after every iteration. As a result, we are now able to use information from the swarm to dictate communication connections. Here, they decided it would be a worthwhile experiment to connect particles with their closest neighbors in the search space. </a:t>
            </a:r>
          </a:p>
          <a:p>
            <a:endParaRPr lang="en-US" baseline="0" dirty="0" smtClean="0"/>
          </a:p>
          <a:p>
            <a:r>
              <a:rPr lang="en-US" baseline="0" dirty="0" smtClean="0"/>
              <a:t>The idea behind this is that close particles have a high probability to search the same subspace (this is known as pockets in the search space that has it’s own local optima that may be the overall best value). By taking advantage of this information, we could potentially create more intelligent particles that work together as a team to search the space rather than just blindly converging on the first good solution it found. </a:t>
            </a:r>
            <a:endParaRPr lang="en-US" baseline="0" dirty="0" smtClean="0"/>
          </a:p>
          <a:p>
            <a:endParaRPr lang="en-US" baseline="0" dirty="0" smtClean="0"/>
          </a:p>
          <a:p>
            <a:r>
              <a:rPr lang="en-US" baseline="0" dirty="0" smtClean="0"/>
              <a:t>Additionally, they found that if they utilized the Delaunay </a:t>
            </a:r>
            <a:r>
              <a:rPr lang="en-US" baseline="0" dirty="0" smtClean="0"/>
              <a:t>Triangulation </a:t>
            </a:r>
            <a:r>
              <a:rPr lang="en-US" baseline="0" dirty="0" smtClean="0"/>
              <a:t>algorithm, they were quickly able to establish this distance based connections. In their tests on small problems, they noticed it was able to easily </a:t>
            </a:r>
            <a:r>
              <a:rPr lang="en-US" baseline="0" dirty="0" smtClean="0"/>
              <a:t>connect the particles </a:t>
            </a:r>
            <a:r>
              <a:rPr lang="en-US" baseline="0" dirty="0" smtClean="0"/>
              <a:t>in each </a:t>
            </a:r>
            <a:r>
              <a:rPr lang="en-US" baseline="0" dirty="0" smtClean="0"/>
              <a:t>cycle without a significant impact on the runtime of the algorithm.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Additionally, they found</a:t>
            </a:r>
            <a:r>
              <a:rPr lang="en-US" baseline="0" dirty="0" smtClean="0"/>
              <a:t> that it was significantly more successful in finding optimal solutions compared to the other neighborhood topologies. </a:t>
            </a:r>
            <a:r>
              <a:rPr lang="en-US" baseline="0" dirty="0" smtClean="0"/>
              <a:t>Using the distance of the particles allowed the Swarm to better search the search </a:t>
            </a:r>
            <a:r>
              <a:rPr lang="en-US" baseline="0" dirty="0" smtClean="0"/>
              <a:t>space (as hypothesized) </a:t>
            </a:r>
            <a:r>
              <a:rPr lang="en-US" baseline="0" dirty="0" smtClean="0"/>
              <a:t>as particles in the same general area were able to work together and more thoroughly examine the local space. For lower dimension </a:t>
            </a:r>
            <a:r>
              <a:rPr lang="en-US" baseline="0" dirty="0" smtClean="0"/>
              <a:t>problems, </a:t>
            </a:r>
            <a:r>
              <a:rPr lang="en-US" baseline="0" dirty="0" smtClean="0"/>
              <a:t>this appears to be a great tool to maximize the success of your PSO algorithm.</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However, they realized there was a caveat </a:t>
            </a:r>
            <a:r>
              <a:rPr lang="en-US" dirty="0" smtClean="0"/>
              <a:t>to </a:t>
            </a:r>
            <a:r>
              <a:rPr lang="en-US" dirty="0" smtClean="0"/>
              <a:t>this discovery.</a:t>
            </a:r>
            <a:r>
              <a:rPr lang="en-US" baseline="0" dirty="0" smtClean="0"/>
              <a:t> That caveat being</a:t>
            </a:r>
            <a:r>
              <a:rPr lang="en-US" dirty="0" smtClean="0"/>
              <a:t> that </a:t>
            </a:r>
            <a:r>
              <a:rPr lang="en-US" dirty="0" smtClean="0"/>
              <a:t>Delaunay </a:t>
            </a:r>
            <a:r>
              <a:rPr lang="en-US" dirty="0" smtClean="0"/>
              <a:t>Triangulation (or any triangulation algorithm for that matter) </a:t>
            </a:r>
            <a:r>
              <a:rPr lang="en-US" dirty="0" smtClean="0"/>
              <a:t>becomes increasingly difficult</a:t>
            </a:r>
            <a:r>
              <a:rPr lang="en-US" baseline="0" dirty="0" smtClean="0"/>
              <a:t> to compute in higher </a:t>
            </a:r>
            <a:r>
              <a:rPr lang="en-US" baseline="0" dirty="0" smtClean="0"/>
              <a:t>dimensions. This is because as the dimensions increase, the search space increases exponentially. This throws far too many variables and calculations into the mix which greatly increases complexity.</a:t>
            </a:r>
          </a:p>
          <a:p>
            <a:endParaRPr lang="en-US" baseline="0" dirty="0" smtClean="0"/>
          </a:p>
          <a:p>
            <a:r>
              <a:rPr lang="en-US" baseline="0" dirty="0" smtClean="0"/>
              <a:t>As we can see, for 2 dimensions the algorithm runs at a speedy O(</a:t>
            </a:r>
            <a:r>
              <a:rPr lang="en-US" baseline="0" dirty="0" err="1" smtClean="0"/>
              <a:t>nlogn</a:t>
            </a:r>
            <a:r>
              <a:rPr lang="en-US" baseline="0" dirty="0" smtClean="0"/>
              <a:t>), however, in 4+ dimensions that becomes O(n^[d/2]+1),  making it exponential. This can take an excessive amount of time to compute on high dimensions and diminishes the potential benefits of the algorithm.</a:t>
            </a:r>
            <a:endParaRPr lang="en-US" baseline="0" dirty="0" smtClean="0"/>
          </a:p>
          <a:p>
            <a:endParaRPr lang="en-US" baseline="0" dirty="0" smtClean="0"/>
          </a:p>
          <a:p>
            <a:r>
              <a:rPr lang="en-US" baseline="0" dirty="0" smtClean="0"/>
              <a:t>They concluded that the </a:t>
            </a:r>
            <a:r>
              <a:rPr lang="en-US" baseline="0" dirty="0" smtClean="0"/>
              <a:t>algorithm is perfectly fine to use in 2, 3 and possibly 4 dimensional problems, however becomes increasingly less useful as the dimensions increase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If we return to this </a:t>
            </a:r>
            <a:r>
              <a:rPr lang="en-US" baseline="0" dirty="0" smtClean="0"/>
              <a:t>graph we can see the effect dimensionality has on PSO, </a:t>
            </a:r>
            <a:r>
              <a:rPr lang="en-US" baseline="0" dirty="0" smtClean="0"/>
              <a:t>this PSO is optimizing </a:t>
            </a:r>
            <a:r>
              <a:rPr lang="en-US" baseline="0" dirty="0" smtClean="0"/>
              <a:t>two variables </a:t>
            </a:r>
            <a:r>
              <a:rPr lang="en-US" baseline="0" dirty="0" smtClean="0"/>
              <a:t>(x and y) and is therefore, a 2 dimensional problem. Increasing the number a variables </a:t>
            </a:r>
            <a:r>
              <a:rPr lang="en-US" baseline="0" dirty="0" smtClean="0"/>
              <a:t>or inputs in </a:t>
            </a:r>
            <a:r>
              <a:rPr lang="en-US" baseline="0" dirty="0" smtClean="0"/>
              <a:t>the problems increases the dimensionality of the problem. But as we can see, this increase of dimensionality doesn’t just effect the difficulty to calculate the Delaunay Triangulation, it also increases the difficulty of the PSO itself.</a:t>
            </a:r>
          </a:p>
          <a:p>
            <a:endParaRPr lang="en-US" baseline="0" dirty="0" smtClean="0"/>
          </a:p>
          <a:p>
            <a:r>
              <a:rPr lang="en-US" baseline="0" dirty="0" smtClean="0"/>
              <a:t>As the dimensions increase, so does the size of the search space (exponentially so). Thankfully, some research has been conducted to solve this problem for PSO that we can also take advantage of to solve our problem with Delaunay Triangulation.</a:t>
            </a:r>
          </a:p>
        </p:txBody>
      </p:sp>
      <p:sp>
        <p:nvSpPr>
          <p:cNvPr id="4" name="Slide Number Placeholder 3"/>
          <p:cNvSpPr>
            <a:spLocks noGrp="1"/>
          </p:cNvSpPr>
          <p:nvPr>
            <p:ph type="sldNum" sz="quarter" idx="10"/>
          </p:nvPr>
        </p:nvSpPr>
        <p:spPr/>
        <p:txBody>
          <a:bodyPr/>
          <a:lstStyle/>
          <a:p>
            <a:fld id="{2612D972-1822-4F95-A8F9-7350AF39EAF6}"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solution is known as CPSO, or Cooperate Particle Swarm Operation.</a:t>
            </a:r>
            <a:r>
              <a:rPr lang="en-US" baseline="0" dirty="0" smtClean="0"/>
              <a:t> Like </a:t>
            </a:r>
            <a:r>
              <a:rPr lang="en-US" baseline="0" dirty="0" smtClean="0"/>
              <a:t>Delaunay Triangulation, PSO too struggles with high dimension problems. </a:t>
            </a:r>
            <a:endParaRPr lang="en-US" baseline="0" dirty="0" smtClean="0"/>
          </a:p>
          <a:p>
            <a:endParaRPr lang="en-US" baseline="0" dirty="0" smtClean="0"/>
          </a:p>
          <a:p>
            <a:r>
              <a:rPr lang="en-US" baseline="0" dirty="0" smtClean="0"/>
              <a:t>CPSO combats this issue by, instead of tackling the entire problem as a whole, it divides it up into a number of smaller problems and solve those individually  with their own swarm. For example, if your problem has 6 inputs, CPSO can have one PSO optimize 3 of those inputs and a different PSO solve the remaining inputs.</a:t>
            </a:r>
          </a:p>
          <a:p>
            <a:endParaRPr lang="en-US" baseline="0" dirty="0" smtClean="0"/>
          </a:p>
          <a:p>
            <a:r>
              <a:rPr lang="en-US" baseline="0" dirty="0" smtClean="0"/>
              <a:t>It then will merge the values and return the individually optimal values as the final optimal solution. This essentially allows you to solve very high dimension problems using nothing but low dimension swarms.</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66612">
              <a:defRPr/>
            </a:pPr>
            <a:r>
              <a:rPr lang="en-US" baseline="0" dirty="0" smtClean="0"/>
              <a:t>And finally, all this setup brings us </a:t>
            </a:r>
            <a:r>
              <a:rPr lang="en-US" baseline="0" dirty="0" smtClean="0"/>
              <a:t>to the topic of my thesis.</a:t>
            </a:r>
            <a:br>
              <a:rPr lang="en-US" baseline="0" dirty="0" smtClean="0"/>
            </a:br>
            <a:r>
              <a:rPr lang="en-US" baseline="0" dirty="0" smtClean="0"/>
              <a:t/>
            </a:r>
            <a:br>
              <a:rPr lang="en-US" baseline="0" dirty="0" smtClean="0"/>
            </a:br>
            <a:r>
              <a:rPr lang="en-US" baseline="0" dirty="0" smtClean="0"/>
              <a:t>By combining the power of Cooperative Particle Swarm Optimization with the </a:t>
            </a:r>
            <a:r>
              <a:rPr lang="en-US" baseline="0" dirty="0" smtClean="0"/>
              <a:t>established success of </a:t>
            </a:r>
            <a:r>
              <a:rPr lang="en-US" baseline="0" dirty="0" smtClean="0"/>
              <a:t>spatially meaningful neighbors, we </a:t>
            </a:r>
            <a:r>
              <a:rPr lang="en-US" baseline="0" dirty="0" smtClean="0"/>
              <a:t>can essentially have our cake and eat it to. This is because we are </a:t>
            </a:r>
            <a:r>
              <a:rPr lang="en-US" baseline="0" dirty="0" smtClean="0"/>
              <a:t>able to divide high dimension problems into a number of 2 or 3 dimension </a:t>
            </a:r>
            <a:r>
              <a:rPr lang="en-US" baseline="0" dirty="0" smtClean="0"/>
              <a:t>problems which in turn, better helps us </a:t>
            </a:r>
            <a:r>
              <a:rPr lang="en-US" baseline="0" dirty="0" smtClean="0"/>
              <a:t>make use of the benefits that Delaunay Triangulation gives.</a:t>
            </a:r>
          </a:p>
          <a:p>
            <a:pPr defTabSz="966612">
              <a:defRPr/>
            </a:pPr>
            <a:endParaRPr lang="en-US" baseline="0" dirty="0" smtClean="0"/>
          </a:p>
          <a:p>
            <a:pPr defTabSz="966612">
              <a:defRPr/>
            </a:pPr>
            <a:r>
              <a:rPr lang="en-US" baseline="0" dirty="0" smtClean="0"/>
              <a:t>This will allow us to expand this </a:t>
            </a:r>
            <a:r>
              <a:rPr lang="en-US" baseline="0" dirty="0" smtClean="0"/>
              <a:t>Spatially Meaningful Neighbor finding </a:t>
            </a:r>
            <a:r>
              <a:rPr lang="en-US" baseline="0" dirty="0" smtClean="0"/>
              <a:t>to a larger number of problems and ultimately make the new topology more useful.</a:t>
            </a:r>
            <a:endParaRPr lang="en-US"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 if I </a:t>
            </a:r>
            <a:r>
              <a:rPr lang="en-US" dirty="0" err="1" smtClean="0"/>
              <a:t>havent</a:t>
            </a:r>
            <a:r>
              <a:rPr lang="en-US" dirty="0" smtClean="0"/>
              <a:t> thoroughly bored you all already, I think its time to get right into our experiments.</a:t>
            </a:r>
          </a:p>
          <a:p>
            <a:endParaRPr lang="en-US" dirty="0" smtClean="0"/>
          </a:p>
          <a:p>
            <a:r>
              <a:rPr lang="en-US" dirty="0" smtClean="0"/>
              <a:t>2 </a:t>
            </a:r>
            <a:r>
              <a:rPr lang="en-US" dirty="0" err="1" smtClean="0"/>
              <a:t>experiements</a:t>
            </a:r>
            <a:r>
              <a:rPr lang="en-US" baseline="0" dirty="0" smtClean="0"/>
              <a:t> were run, the first testing the new topology on the CPSO algorithm in lower dimension problems and the second, we scale up the dimensions of the </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 number of PSO and CPSO</a:t>
            </a:r>
            <a:r>
              <a:rPr lang="en-US" baseline="0" dirty="0" smtClean="0"/>
              <a:t> variants were tested in the application of the experiments. As a baseline, the standard PSO algorithm was run to show the difference that both the CPSO and the new topology have on execution. From there, 3 CPSO variants were tested both with the new topology and without to see the benefit of the topology on the PSO type.</a:t>
            </a:r>
            <a:endParaRPr lang="en-US" dirty="0" smtClean="0"/>
          </a:p>
          <a:p>
            <a:endParaRPr lang="en-US" dirty="0" smtClean="0"/>
          </a:p>
          <a:p>
            <a:r>
              <a:rPr lang="en-US" dirty="0" smtClean="0"/>
              <a:t>The first variant is CPSO-S.</a:t>
            </a:r>
            <a:r>
              <a:rPr lang="en-US" baseline="0" dirty="0" smtClean="0"/>
              <a:t> This was the first proposed CPSO algorithm and is as a result the most trivial. The idea here is to divide an n-dimensional problem instead into n, 1 dimensional problems. This runs off the idea that 1 dimensional problems are incredibly trivial to optimize using PSO. In this case, for the Spatially Meaningful neighbors, Delaunay Triangulation was not required to locate close particles. Since it is 1 dimension, the algorithm wouldn’t work. Therefore, particles were instead connected to the closest particle above and below itself.  </a:t>
            </a:r>
          </a:p>
          <a:p>
            <a:endParaRPr lang="en-US" baseline="0" dirty="0" smtClean="0"/>
          </a:p>
          <a:p>
            <a:r>
              <a:rPr lang="en-US" baseline="0" dirty="0" smtClean="0"/>
              <a:t>This division into 1 dimension problems has an inherent issue, though. This is because it completely ignores the dimension dependencies that exists in the original problem. By splitting it up, we are removing these connections. To ensure the connections remain consistent. CPSO-</a:t>
            </a:r>
            <a:r>
              <a:rPr lang="en-US" baseline="0" dirty="0" err="1" smtClean="0"/>
              <a:t>Sk</a:t>
            </a:r>
            <a:r>
              <a:rPr lang="en-US" baseline="0" dirty="0" smtClean="0"/>
              <a:t> and CPSO-</a:t>
            </a:r>
            <a:r>
              <a:rPr lang="en-US" baseline="0" dirty="0" err="1" smtClean="0"/>
              <a:t>Rk</a:t>
            </a:r>
            <a:r>
              <a:rPr lang="en-US" baseline="0" dirty="0" smtClean="0"/>
              <a:t> were introduced. CPSO-</a:t>
            </a:r>
            <a:r>
              <a:rPr lang="en-US" baseline="0" dirty="0" err="1" smtClean="0"/>
              <a:t>Sk</a:t>
            </a:r>
            <a:r>
              <a:rPr lang="en-US" baseline="0" dirty="0" smtClean="0"/>
              <a:t>, instead divides the swarm into k evenly sized swarms. This attempts to group dependent dimensions. Additionally, CPSO-</a:t>
            </a:r>
            <a:r>
              <a:rPr lang="en-US" baseline="0" dirty="0" err="1" smtClean="0"/>
              <a:t>Rk</a:t>
            </a:r>
            <a:r>
              <a:rPr lang="en-US" baseline="0" dirty="0" smtClean="0"/>
              <a:t> expands on that by randomly dividing the swarms into k </a:t>
            </a:r>
            <a:r>
              <a:rPr lang="en-US" baseline="0" dirty="0" err="1" smtClean="0"/>
              <a:t>subswarms</a:t>
            </a:r>
            <a:r>
              <a:rPr lang="en-US" baseline="0" dirty="0" smtClean="0"/>
              <a:t>. This means the individual </a:t>
            </a:r>
            <a:r>
              <a:rPr lang="en-US" baseline="0" dirty="0" err="1" smtClean="0"/>
              <a:t>subswarms</a:t>
            </a:r>
            <a:r>
              <a:rPr lang="en-US" baseline="0" dirty="0" smtClean="0"/>
              <a:t> are different sizes and randomly solves a different portion of the problem.</a:t>
            </a:r>
          </a:p>
          <a:p>
            <a:endParaRPr lang="en-US" baseline="0" dirty="0" smtClean="0"/>
          </a:p>
          <a:p>
            <a:r>
              <a:rPr lang="en-US" baseline="0" dirty="0" smtClean="0"/>
              <a:t>To stay true to the main idea of this combination, steps were included to ensure the swarm sizes never exceeded 3 dimensions. This means CPSO-</a:t>
            </a:r>
            <a:r>
              <a:rPr lang="en-US" baseline="0" dirty="0" err="1" smtClean="0"/>
              <a:t>Sk</a:t>
            </a:r>
            <a:r>
              <a:rPr lang="en-US" baseline="0" dirty="0" smtClean="0"/>
              <a:t> would never have a k &lt; dimensions/3 and CPSO-</a:t>
            </a:r>
            <a:r>
              <a:rPr lang="en-US" baseline="0" dirty="0" err="1" smtClean="0"/>
              <a:t>Rk</a:t>
            </a:r>
            <a:r>
              <a:rPr lang="en-US" baseline="0" dirty="0" smtClean="0"/>
              <a:t> would never choose a random number &gt; </a:t>
            </a:r>
            <a:r>
              <a:rPr lang="en-US" baseline="0" smtClean="0"/>
              <a:t>3</a:t>
            </a:r>
            <a:r>
              <a:rPr lang="en-US" baseline="0" smtClean="0"/>
              <a:t>.</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 is a quick slide on what I will discuss today, starting with a breakdown of the </a:t>
            </a:r>
            <a:r>
              <a:rPr lang="en-US" dirty="0" smtClean="0"/>
              <a:t>topic. I’ll try to get as granular as possible.</a:t>
            </a:r>
            <a:r>
              <a:rPr lang="en-US" baseline="0" dirty="0" smtClean="0"/>
              <a:t> </a:t>
            </a:r>
            <a:r>
              <a:rPr lang="en-US" baseline="0" dirty="0" smtClean="0"/>
              <a:t>I’ll explain the idea by breaking it down into its parts and showing how we came up with the idea </a:t>
            </a:r>
            <a:r>
              <a:rPr lang="en-US" baseline="0" dirty="0" smtClean="0"/>
              <a:t>in hopes of forming some sort of narrative on how we landed on this idea for </a:t>
            </a:r>
            <a:r>
              <a:rPr lang="en-US" baseline="0" dirty="0" smtClean="0"/>
              <a:t>the thesis.</a:t>
            </a:r>
          </a:p>
          <a:p>
            <a:endParaRPr lang="en-US" baseline="0" dirty="0" smtClean="0"/>
          </a:p>
          <a:p>
            <a:r>
              <a:rPr lang="en-US" baseline="0" dirty="0" smtClean="0"/>
              <a:t>I will then go </a:t>
            </a:r>
            <a:r>
              <a:rPr lang="en-US" baseline="0" dirty="0" smtClean="0"/>
              <a:t>over </a:t>
            </a:r>
            <a:r>
              <a:rPr lang="en-US" baseline="0" dirty="0" smtClean="0"/>
              <a:t>the 2 </a:t>
            </a:r>
            <a:r>
              <a:rPr lang="en-US" baseline="0" dirty="0" smtClean="0"/>
              <a:t>experiments I conducted with this algorithm </a:t>
            </a:r>
            <a:r>
              <a:rPr lang="en-US" baseline="0" dirty="0" smtClean="0"/>
              <a:t>to see how this new twist </a:t>
            </a:r>
            <a:r>
              <a:rPr lang="en-US" baseline="0" dirty="0" smtClean="0"/>
              <a:t>to PSO stacks </a:t>
            </a:r>
            <a:r>
              <a:rPr lang="en-US" baseline="0" dirty="0" smtClean="0"/>
              <a:t>up against other versions.</a:t>
            </a:r>
          </a:p>
          <a:p>
            <a:endParaRPr lang="en-US" baseline="0" dirty="0" smtClean="0"/>
          </a:p>
          <a:p>
            <a:r>
              <a:rPr lang="en-US" baseline="0" dirty="0" smtClean="0"/>
              <a:t>Finally </a:t>
            </a:r>
            <a:r>
              <a:rPr lang="en-US" baseline="0" dirty="0" smtClean="0"/>
              <a:t>I’ll finish the presentation with some </a:t>
            </a:r>
            <a:r>
              <a:rPr lang="en-US" baseline="0" dirty="0" smtClean="0"/>
              <a:t>summarizing/concluding remarks as well </a:t>
            </a:r>
            <a:r>
              <a:rPr lang="en-US" baseline="0" dirty="0" smtClean="0"/>
              <a:t>as potential </a:t>
            </a:r>
            <a:r>
              <a:rPr lang="en-US" baseline="0" dirty="0" smtClean="0"/>
              <a:t>areas for future research.</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order to have a more structured</a:t>
            </a:r>
            <a:r>
              <a:rPr lang="en-US" baseline="0" dirty="0" smtClean="0"/>
              <a:t> test, steps were taken to match the testing benchmarks used in both the CPSO paper as well as the PSO with spatially meaningful neighbors. Thankfully, both paper used identical fitness functions and very similar testing measures.</a:t>
            </a:r>
          </a:p>
          <a:p>
            <a:endParaRPr lang="en-US" baseline="0" dirty="0" smtClean="0"/>
          </a:p>
          <a:p>
            <a:r>
              <a:rPr lang="en-US" baseline="0" dirty="0" smtClean="0"/>
              <a:t>In this case, the 4 testing functions are </a:t>
            </a:r>
            <a:r>
              <a:rPr lang="en-US" baseline="0" dirty="0" err="1" smtClean="0"/>
              <a:t>Rastrigin</a:t>
            </a:r>
            <a:r>
              <a:rPr lang="en-US" baseline="0" dirty="0" smtClean="0"/>
              <a:t>, </a:t>
            </a:r>
            <a:r>
              <a:rPr lang="en-US" baseline="0" dirty="0" err="1" smtClean="0"/>
              <a:t>Rosenbrock</a:t>
            </a:r>
            <a:r>
              <a:rPr lang="en-US" baseline="0" dirty="0" smtClean="0"/>
              <a:t>, </a:t>
            </a:r>
            <a:r>
              <a:rPr lang="en-US" baseline="0" dirty="0" err="1" smtClean="0"/>
              <a:t>Griewanck</a:t>
            </a:r>
            <a:r>
              <a:rPr lang="en-US" baseline="0" dirty="0" smtClean="0"/>
              <a:t>, and Ackley. All these functions support n-dimensions and are commonly used optimization functions. Additionally, consistent with the previous papers, these functions are clamped at their domain. This means Particles will not randomly generate outside of these pre-defined clamps as well as are restricted from moving outside. Additionally, a criterion has been set for each fitness function. This is a cutoff point at which a run is considered successful. The results are close enough to the optimal solution that we could deem the run is successful.</a:t>
            </a:r>
          </a:p>
          <a:p>
            <a:endParaRPr lang="en-US" baseline="0" dirty="0" smtClean="0"/>
          </a:p>
          <a:p>
            <a:r>
              <a:rPr lang="en-US" baseline="0" dirty="0" smtClean="0"/>
              <a:t>Again, all these values are consistent with both papers in an attempt to mirror the tests conducted previously.</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And</a:t>
            </a:r>
            <a:r>
              <a:rPr lang="en-US" baseline="0" dirty="0" smtClean="0"/>
              <a:t> here is the parameter setup for all versions of the PSO. These are consistent across all PSO and CPSO variants. Here the Social weight and cognitive weight are defaulted to 1.49. Additionally, the Inertial weight is set to linearly decrease over the course of the run. This is set in that the inertial weight starts at 1 and decreases by the percentage of runs completed.</a:t>
            </a:r>
          </a:p>
          <a:p>
            <a:endParaRPr lang="en-US" baseline="0" dirty="0" smtClean="0"/>
          </a:p>
          <a:p>
            <a:r>
              <a:rPr lang="en-US" baseline="0" dirty="0" smtClean="0"/>
              <a:t>As mentioned previously, the max velocity and positions are clamped to the domain so the particles cannot exit these domains.</a:t>
            </a:r>
          </a:p>
          <a:p>
            <a:endParaRPr lang="en-US" baseline="0" dirty="0" smtClean="0"/>
          </a:p>
          <a:p>
            <a:r>
              <a:rPr lang="en-US" baseline="0" dirty="0" smtClean="0"/>
              <a:t>Now we have the particle count. Since the metric being used is the number of iterations required to solve the problem, it was imperative for there to be an equivalent amount of work allotted for each variant for each iteration. Having one perform 10 times the work each iteration would obviously lead to better results and therefore would make the comparison meaningless. As a result, the idea was used to divide the allotted particles amongst all swarms in the test. Each test has it’s own particle count allotment but this ensures that each iteration will have the identical number of particle evaluations regardless of the swarms. This also required for a minimum of n particles, or the number of particles equivalent to the number of dimensions. This is because CPSO-S divides the problem into 1-dimension swarms and each swarm requires at least a single particle.</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for the first test, we will</a:t>
            </a:r>
            <a:r>
              <a:rPr lang="en-US" baseline="0" dirty="0" smtClean="0"/>
              <a:t> see if the new topology has an effect on the outcome in a lower dimension problem. 6 dimensions was selected since it was low enough to not cause a significant problem for the other algorithms but large enough that performing Delaunay Triangulation directly would be difficult to compute. </a:t>
            </a:r>
          </a:p>
          <a:p>
            <a:endParaRPr lang="en-US" baseline="0" dirty="0" smtClean="0"/>
          </a:p>
          <a:p>
            <a:r>
              <a:rPr lang="en-US" baseline="0" dirty="0" smtClean="0"/>
              <a:t>In line with the other papers, 50 runs were completed and the averages of those runs were compared</a:t>
            </a:r>
            <a:r>
              <a:rPr lang="en-US" baseline="0" dirty="0" smtClean="0"/>
              <a:t>.</a:t>
            </a:r>
          </a:p>
          <a:p>
            <a:endParaRPr lang="en-US" baseline="0" dirty="0" smtClean="0"/>
          </a:p>
          <a:p>
            <a:r>
              <a:rPr lang="en-US" baseline="0" dirty="0" smtClean="0"/>
              <a:t>Multiple runs were also conducted with 15, 20 and 25 particles to see the increase in particles has on the execution.</a:t>
            </a:r>
            <a:endParaRPr lang="en-US" baseline="0" dirty="0" smtClean="0"/>
          </a:p>
          <a:p>
            <a:endParaRPr lang="en-US" baseline="0" dirty="0" smtClean="0"/>
          </a:p>
          <a:p>
            <a:r>
              <a:rPr lang="en-US" baseline="0" dirty="0" smtClean="0"/>
              <a:t>And as for the comparison itself, the metric studied was the algorithm’s Robustness. In this case, we mean the success rate of those 50 runs as well as the average iterations to succeed within those runs. It should be noted that only successful runs are counted towards the average iterations metric. This is because all unsuccessful runs are 10,000 iterations and therefore would skew the results.</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here we have our run for the </a:t>
            </a:r>
            <a:r>
              <a:rPr lang="en-US" dirty="0" err="1" smtClean="0"/>
              <a:t>Rastrigin</a:t>
            </a:r>
            <a:r>
              <a:rPr lang="en-US" dirty="0" smtClean="0"/>
              <a:t> function. </a:t>
            </a:r>
            <a:r>
              <a:rPr lang="en-US" baseline="0" dirty="0" smtClean="0"/>
              <a:t>In this table, the first set of values represents the standard star topology while the second set of values on the right is those using the new spatially meaningful neighbors topology. As you can see, separate runs were conducted for 15, 20 and 25 particles </a:t>
            </a:r>
          </a:p>
          <a:p>
            <a:endParaRPr lang="en-US" baseline="0" dirty="0" smtClean="0"/>
          </a:p>
          <a:p>
            <a:r>
              <a:rPr lang="en-US" baseline="0" dirty="0" smtClean="0"/>
              <a:t>On both the CPSO-</a:t>
            </a:r>
            <a:r>
              <a:rPr lang="en-US" baseline="0" dirty="0" err="1" smtClean="0"/>
              <a:t>Sk</a:t>
            </a:r>
            <a:r>
              <a:rPr lang="en-US" baseline="0" dirty="0" smtClean="0"/>
              <a:t> and CPSO-</a:t>
            </a:r>
            <a:r>
              <a:rPr lang="en-US" baseline="0" dirty="0" err="1" smtClean="0"/>
              <a:t>Rk</a:t>
            </a:r>
            <a:r>
              <a:rPr lang="en-US" baseline="0" dirty="0" smtClean="0"/>
              <a:t> algorithms we see an increase in success rate in most cases. CPSO-S sees a consisted 2% increase through each run. While we see the largest increase for CPSO-R which jumps from 58% to 74%. It also interestingly sees a slight dip in the 25 particle run which may potentially be due to randomness of variables.</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Moving on to the </a:t>
            </a:r>
            <a:r>
              <a:rPr lang="en-US" dirty="0" err="1" smtClean="0"/>
              <a:t>Rosenbrock</a:t>
            </a:r>
            <a:r>
              <a:rPr lang="en-US" dirty="0" smtClean="0"/>
              <a:t> algorithm we can see a pretty consistent</a:t>
            </a:r>
            <a:r>
              <a:rPr lang="en-US" baseline="0" dirty="0" smtClean="0"/>
              <a:t> 100% success rate. We can see the CPSO-</a:t>
            </a:r>
            <a:r>
              <a:rPr lang="en-US" baseline="0" dirty="0" err="1" smtClean="0"/>
              <a:t>Rk</a:t>
            </a:r>
            <a:r>
              <a:rPr lang="en-US" baseline="0" dirty="0" smtClean="0"/>
              <a:t> sees a consistent increase in success rate from the new topology on all particle runs.</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For the </a:t>
            </a:r>
            <a:r>
              <a:rPr lang="en-US" dirty="0" err="1" smtClean="0"/>
              <a:t>Griewanck</a:t>
            </a:r>
            <a:r>
              <a:rPr lang="en-US" baseline="0" dirty="0" smtClean="0"/>
              <a:t> function we see the largest boost for the new topology yet. CPSO-R sees a consistent 20% increase in success rate and CPSO-</a:t>
            </a:r>
            <a:r>
              <a:rPr lang="en-US" baseline="0" dirty="0" err="1" smtClean="0"/>
              <a:t>Sk</a:t>
            </a:r>
            <a:r>
              <a:rPr lang="en-US" baseline="0" dirty="0" smtClean="0"/>
              <a:t> is pretty consistently able to 100% while the star topology struggles to do so even in the higher particle runs.</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for the Ackley</a:t>
            </a:r>
            <a:r>
              <a:rPr lang="en-US" baseline="0" dirty="0" smtClean="0"/>
              <a:t> function, it doesn’t really see any change. This may just be inherent in the function as the original </a:t>
            </a:r>
            <a:r>
              <a:rPr lang="en-US" baseline="0" dirty="0" err="1" smtClean="0"/>
              <a:t>engelbrect</a:t>
            </a:r>
            <a:r>
              <a:rPr lang="en-US" baseline="0" dirty="0" smtClean="0"/>
              <a:t> paper also noticed little benefit for this topology. It should be noted, CPSO-</a:t>
            </a:r>
            <a:r>
              <a:rPr lang="en-US" baseline="0" dirty="0" err="1" smtClean="0"/>
              <a:t>Rk</a:t>
            </a:r>
            <a:r>
              <a:rPr lang="en-US" baseline="0" dirty="0" smtClean="0"/>
              <a:t> experiences a single less success with the new algorithm but that could be a randomization problem.</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some takeaways</a:t>
            </a:r>
            <a:r>
              <a:rPr lang="en-US" baseline="0" dirty="0" smtClean="0"/>
              <a:t> from this first experiment is that that the effect of the new topology very much depended on the function being tested. Some functions, such as </a:t>
            </a:r>
            <a:r>
              <a:rPr lang="en-US" baseline="0" dirty="0" err="1" smtClean="0"/>
              <a:t>Griewanch</a:t>
            </a:r>
            <a:r>
              <a:rPr lang="en-US" baseline="0" dirty="0" smtClean="0"/>
              <a:t> and </a:t>
            </a:r>
            <a:r>
              <a:rPr lang="en-US" baseline="0" dirty="0" err="1" smtClean="0"/>
              <a:t>Rastrigin</a:t>
            </a:r>
            <a:r>
              <a:rPr lang="en-US" baseline="0" dirty="0" smtClean="0"/>
              <a:t> experienced </a:t>
            </a:r>
            <a:r>
              <a:rPr lang="en-US" baseline="0" dirty="0" err="1" smtClean="0"/>
              <a:t>noticible</a:t>
            </a:r>
            <a:r>
              <a:rPr lang="en-US" baseline="0" dirty="0" smtClean="0"/>
              <a:t> boost in success rates while other functions achieved very similar results. This </a:t>
            </a:r>
            <a:r>
              <a:rPr lang="en-US" baseline="0" dirty="0" err="1" smtClean="0"/>
              <a:t>behaviour</a:t>
            </a:r>
            <a:r>
              <a:rPr lang="en-US" baseline="0" dirty="0" smtClean="0"/>
              <a:t> can be seen in the </a:t>
            </a:r>
            <a:r>
              <a:rPr lang="en-US" baseline="0" dirty="0" err="1" smtClean="0"/>
              <a:t>Engelbrect</a:t>
            </a:r>
            <a:r>
              <a:rPr lang="en-US" baseline="0" dirty="0" smtClean="0"/>
              <a:t> paper where </a:t>
            </a:r>
            <a:r>
              <a:rPr lang="en-US" baseline="0" dirty="0" err="1" smtClean="0"/>
              <a:t>Rosenbrock</a:t>
            </a:r>
            <a:r>
              <a:rPr lang="en-US" baseline="0" dirty="0" smtClean="0"/>
              <a:t> and Ackley had almost </a:t>
            </a:r>
            <a:r>
              <a:rPr lang="en-US" baseline="0" dirty="0" err="1" smtClean="0"/>
              <a:t>idential</a:t>
            </a:r>
            <a:r>
              <a:rPr lang="en-US" baseline="0" dirty="0" smtClean="0"/>
              <a:t> results for all topologies. </a:t>
            </a:r>
          </a:p>
          <a:p>
            <a:endParaRPr lang="en-US" baseline="0" dirty="0" smtClean="0"/>
          </a:p>
          <a:p>
            <a:r>
              <a:rPr lang="en-US" baseline="0" dirty="0" smtClean="0"/>
              <a:t>It should be noted, that apart from some small anomalies, the new topology never led to significantly worse result meaning it was either significantly better or the same.</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second experiment tries to scale the problem up to a higher dimension to see if the benefit of the new topology still holds. </a:t>
            </a:r>
          </a:p>
          <a:p>
            <a:endParaRPr lang="en-US" dirty="0" smtClean="0"/>
          </a:p>
          <a:p>
            <a:r>
              <a:rPr lang="en-US" dirty="0" smtClean="0"/>
              <a:t>In this case we increased to 20 dimensions.</a:t>
            </a:r>
            <a:r>
              <a:rPr lang="en-US" baseline="0" dirty="0" smtClean="0"/>
              <a:t> The same number of runs and max iterations were used. The particles </a:t>
            </a:r>
            <a:r>
              <a:rPr lang="en-US" baseline="0" dirty="0" err="1" smtClean="0"/>
              <a:t>alotted</a:t>
            </a:r>
            <a:r>
              <a:rPr lang="en-US" baseline="0" dirty="0" smtClean="0"/>
              <a:t> to each algorithm was linearly increased to match the increase in dimension. This means runs with 50, 75 and 100 particles were tested.</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I’m going to quickly go over this since we can see the results are very similar to the previous set. This shows that the benefits do scale to higher dimensions proving</a:t>
            </a:r>
            <a:r>
              <a:rPr lang="en-US" baseline="0" dirty="0" smtClean="0"/>
              <a:t> that CPSO is able to bring this new topology to higher dimension problems.</a:t>
            </a:r>
          </a:p>
          <a:p>
            <a:endParaRPr lang="en-US" baseline="0" dirty="0" smtClean="0"/>
          </a:p>
          <a:p>
            <a:r>
              <a:rPr lang="en-US" baseline="0" dirty="0" smtClean="0"/>
              <a:t>Consistent with the previous run the tables on the left side (i.e. </a:t>
            </a:r>
            <a:r>
              <a:rPr lang="en-US" baseline="0" dirty="0" err="1" smtClean="0"/>
              <a:t>Rastrigin</a:t>
            </a:r>
            <a:r>
              <a:rPr lang="en-US" baseline="0" dirty="0" smtClean="0"/>
              <a:t> and </a:t>
            </a:r>
            <a:r>
              <a:rPr lang="en-US" baseline="0" dirty="0" err="1" smtClean="0"/>
              <a:t>Griewanck</a:t>
            </a:r>
            <a:r>
              <a:rPr lang="en-US" baseline="0" dirty="0" smtClean="0"/>
              <a:t>) see large boosts in success rate while the tables on the Right are pretty similar both with and without the new topology.</a:t>
            </a:r>
          </a:p>
          <a:p>
            <a:endParaRPr lang="en-US" baseline="0" dirty="0" smtClean="0"/>
          </a:p>
          <a:p>
            <a:r>
              <a:rPr lang="en-US" baseline="0" dirty="0" smtClean="0"/>
              <a:t>For the tables that there is a benefit, there is pretty consistently a 10-20% increase in success rate which is consistent with the previous experiment.</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defTabSz="966612"/>
            <a:r>
              <a:rPr lang="en-US" dirty="0" smtClean="0"/>
              <a:t>So we’ll start at the root of the idea, PSO. </a:t>
            </a:r>
            <a:r>
              <a:rPr lang="en-US" dirty="0" smtClean="0"/>
              <a:t>What exactly is PSO? </a:t>
            </a:r>
          </a:p>
          <a:p>
            <a:endParaRPr lang="en-US" dirty="0" smtClean="0"/>
          </a:p>
          <a:p>
            <a:r>
              <a:rPr lang="en-US" dirty="0" smtClean="0"/>
              <a:t>Before</a:t>
            </a:r>
            <a:r>
              <a:rPr lang="en-US" baseline="0" dirty="0" smtClean="0"/>
              <a:t> I get into that, </a:t>
            </a:r>
            <a:r>
              <a:rPr lang="en-US" dirty="0" smtClean="0"/>
              <a:t>we can take a look at the slide.</a:t>
            </a:r>
            <a:r>
              <a:rPr lang="en-US" baseline="0" dirty="0" smtClean="0"/>
              <a:t>  Here we have 2 instances of bird flocks moving around in nature. Now look at how these swarms move in big groups also in somewhat unison manner.</a:t>
            </a:r>
            <a:endParaRPr lang="en-US" dirty="0" smtClean="0"/>
          </a:p>
          <a:p>
            <a:endParaRPr lang="en-US" dirty="0" smtClean="0"/>
          </a:p>
          <a:p>
            <a:r>
              <a:rPr lang="en-US" dirty="0" smtClean="0"/>
              <a:t>So,</a:t>
            </a:r>
            <a:r>
              <a:rPr lang="en-US" baseline="0" dirty="0" smtClean="0"/>
              <a:t> </a:t>
            </a:r>
            <a:r>
              <a:rPr lang="en-US" dirty="0" smtClean="0"/>
              <a:t>PSO</a:t>
            </a:r>
            <a:r>
              <a:rPr lang="en-US" baseline="0" dirty="0" smtClean="0"/>
              <a:t> </a:t>
            </a:r>
            <a:r>
              <a:rPr lang="en-US" baseline="0" dirty="0" smtClean="0"/>
              <a:t>(or </a:t>
            </a:r>
            <a:r>
              <a:rPr lang="en-US" dirty="0" smtClean="0"/>
              <a:t>Particle</a:t>
            </a:r>
            <a:r>
              <a:rPr lang="en-US" baseline="0" dirty="0" smtClean="0"/>
              <a:t> Swarm Optimization) is </a:t>
            </a:r>
            <a:r>
              <a:rPr lang="en-US" baseline="0" dirty="0" smtClean="0"/>
              <a:t>a problem optimization </a:t>
            </a:r>
            <a:r>
              <a:rPr lang="en-US" baseline="0" dirty="0" smtClean="0"/>
              <a:t>computational intelligence algorithm for optimizing continuous functions</a:t>
            </a:r>
            <a:r>
              <a:rPr lang="en-US" baseline="0" dirty="0" smtClean="0"/>
              <a:t>. This means it takes a problem with a various number of inputs an tries to find the optimal set of inputs in order to find the best potential output for the problem.</a:t>
            </a:r>
            <a:endParaRPr lang="en-US" baseline="0" dirty="0" smtClean="0"/>
          </a:p>
          <a:p>
            <a:endParaRPr lang="en-US" baseline="0" dirty="0" smtClean="0"/>
          </a:p>
          <a:p>
            <a:r>
              <a:rPr lang="en-US" baseline="0" dirty="0" smtClean="0"/>
              <a:t>As I mentioned, PSO is a computational intelligence algorithm and like </a:t>
            </a:r>
            <a:r>
              <a:rPr lang="en-US" baseline="0" dirty="0" smtClean="0"/>
              <a:t>many computational intelligence algorithms, it models its actions based on behaviors found in nature</a:t>
            </a:r>
            <a:r>
              <a:rPr lang="en-US" baseline="0" dirty="0" smtClean="0"/>
              <a:t>. This brings me back to the images on the screen. </a:t>
            </a:r>
            <a:r>
              <a:rPr lang="en-US" baseline="0" dirty="0" smtClean="0"/>
              <a:t>In this case, PSO attempts to replicate the flocking patterns of </a:t>
            </a:r>
            <a:r>
              <a:rPr lang="en-US" baseline="0" dirty="0" smtClean="0"/>
              <a:t>birds </a:t>
            </a:r>
            <a:r>
              <a:rPr lang="en-US" baseline="0" dirty="0" smtClean="0"/>
              <a:t>or maybe more </a:t>
            </a:r>
            <a:r>
              <a:rPr lang="en-US" baseline="0" dirty="0" smtClean="0"/>
              <a:t>apropos for the name, </a:t>
            </a:r>
            <a:r>
              <a:rPr lang="en-US" baseline="0" dirty="0" smtClean="0"/>
              <a:t>the swarming tendencies of insects. </a:t>
            </a:r>
            <a:r>
              <a:rPr lang="en-US" baseline="0" dirty="0" smtClean="0"/>
              <a:t>As we can see on the screen, Birds tend to move in large groups. Also seen is that these groups are relatively spread out. When </a:t>
            </a:r>
            <a:r>
              <a:rPr lang="en-US" baseline="0" dirty="0" smtClean="0"/>
              <a:t>birds or insects are looking for food, they work as a team to find the best possible location. They take advantage of their numbers to examine a larger part of the land and communicate their findings to the group. </a:t>
            </a:r>
            <a:r>
              <a:rPr lang="en-US" baseline="0" dirty="0" smtClean="0"/>
              <a:t>Having the birds spread out gives the whole flock a better coverage of the land and therefore a better chance of finding the best spot. If one bird finds a good spot to land, it can notify the other birds and the can come around and follow.</a:t>
            </a:r>
            <a:endParaRPr lang="en-US" baseline="0" dirty="0" smtClean="0"/>
          </a:p>
          <a:p>
            <a:endParaRPr lang="en-US" baseline="0" dirty="0" smtClean="0"/>
          </a:p>
          <a:p>
            <a:r>
              <a:rPr lang="en-US" baseline="0" dirty="0" smtClean="0"/>
              <a:t>Particle Swarm Optimization attempts to utilize </a:t>
            </a:r>
            <a:r>
              <a:rPr lang="en-US" baseline="0" dirty="0" smtClean="0"/>
              <a:t>this </a:t>
            </a:r>
            <a:r>
              <a:rPr lang="en-US" baseline="0" dirty="0" smtClean="0"/>
              <a:t>approach to instead examine </a:t>
            </a:r>
            <a:r>
              <a:rPr lang="en-US" baseline="0" dirty="0" smtClean="0"/>
              <a:t>the search space of a potential </a:t>
            </a:r>
            <a:r>
              <a:rPr lang="en-US" baseline="0" dirty="0" smtClean="0"/>
              <a:t>problem (finding the best output instead of landing spot) </a:t>
            </a:r>
            <a:r>
              <a:rPr lang="en-US" baseline="0" dirty="0" smtClean="0"/>
              <a:t>and </a:t>
            </a:r>
            <a:r>
              <a:rPr lang="en-US" baseline="0" dirty="0" smtClean="0"/>
              <a:t>returning </a:t>
            </a:r>
            <a:r>
              <a:rPr lang="en-US" baseline="0" dirty="0" smtClean="0"/>
              <a:t>the best value found in the group.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leads us to our conclusion.</a:t>
            </a:r>
            <a:r>
              <a:rPr lang="en-US" baseline="0" dirty="0" smtClean="0"/>
              <a:t> After the round of testing, we can see that CPSO does help us expand the Spatially Meaningful Neighbor topology to higher dimensions and still see the benefits that come from the new topology, however the benefits it offers vary based on the function at hand though it rarely leads to a bad result.</a:t>
            </a:r>
          </a:p>
          <a:p>
            <a:endParaRPr lang="en-US" baseline="0" dirty="0" smtClean="0"/>
          </a:p>
          <a:p>
            <a:r>
              <a:rPr lang="en-US" baseline="0" dirty="0" smtClean="0"/>
              <a:t>It should be noted that adding Delaunay Triangulation increased the execution time of the algorithm quite a bit. Especially on the high dimension problems where a triangulation needed to be computed for each swarm on each iteration. Might be worth looking into maybe decreasing the frequency of the calculation. Unless the particles are very close to each other, it is unlikely for the topology to have to change drastically each iteration. It may be worth looking into calculating it only every other iteration or even less frequently.</a:t>
            </a:r>
          </a:p>
          <a:p>
            <a:endParaRPr lang="en-US" baseline="0" dirty="0" smtClean="0"/>
          </a:p>
          <a:p>
            <a:r>
              <a:rPr lang="en-US" baseline="0" dirty="0" smtClean="0"/>
              <a:t>Also, since we are introducing CPSO, it brings up the problems inherent with that algorithm that one should keep in mind. For high dimension/high variable dependency problems, this may not be the route to take as a standard PSO may be of more help. </a:t>
            </a:r>
          </a:p>
          <a:p>
            <a:endParaRPr lang="en-US" baseline="0" dirty="0" smtClean="0"/>
          </a:p>
        </p:txBody>
      </p:sp>
      <p:sp>
        <p:nvSpPr>
          <p:cNvPr id="4" name="Slide Number Placeholder 3"/>
          <p:cNvSpPr>
            <a:spLocks noGrp="1"/>
          </p:cNvSpPr>
          <p:nvPr>
            <p:ph type="sldNum" sz="quarter" idx="10"/>
          </p:nvPr>
        </p:nvSpPr>
        <p:spPr/>
        <p:txBody>
          <a:bodyPr/>
          <a:lstStyle/>
          <a:p>
            <a:fld id="{87D64940-B840-439E-882C-52FAE2719069}" type="slidenum">
              <a:rPr lang="en-US" smtClean="0"/>
              <a:pPr/>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far</a:t>
            </a:r>
            <a:r>
              <a:rPr lang="en-US" baseline="0" dirty="0" smtClean="0"/>
              <a:t> as where this research could be taken., I believe we only scratched the tip of the iceberg as far as dynamic topologies go. Being able to build a topology based on information gathered by the swarm will allow us to more directly fine tune the movements of the particles. Creating new topologies based on different information or metrics could potentially be tested to better control the movement of particles and essentially make them smarter.</a:t>
            </a:r>
          </a:p>
          <a:p>
            <a:endParaRPr lang="en-US" baseline="0" dirty="0" smtClean="0"/>
          </a:p>
          <a:p>
            <a:r>
              <a:rPr lang="en-US" baseline="0" dirty="0" smtClean="0"/>
              <a:t>This work could also be tested against more/different optimization functions to see which functions offer the best benefit</a:t>
            </a:r>
          </a:p>
          <a:p>
            <a:endParaRPr lang="en-US" baseline="0" dirty="0" smtClean="0"/>
          </a:p>
          <a:p>
            <a:r>
              <a:rPr lang="en-US" baseline="0" dirty="0" smtClean="0"/>
              <a:t>Additionally, there are a number of other CPSO variants that offer something different. Tests should be done with the new topology on the more complicated variants to see if the benefits continue on.</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31</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So how does </a:t>
            </a:r>
            <a:r>
              <a:rPr lang="en-US" baseline="0" dirty="0" smtClean="0"/>
              <a:t>PSO go about implementing </a:t>
            </a:r>
            <a:r>
              <a:rPr lang="en-US" baseline="0" dirty="0" smtClean="0"/>
              <a:t>this behavior?</a:t>
            </a:r>
          </a:p>
          <a:p>
            <a:endParaRPr lang="en-US" baseline="0" dirty="0" smtClean="0"/>
          </a:p>
          <a:p>
            <a:r>
              <a:rPr lang="en-US" baseline="0" dirty="0" smtClean="0"/>
              <a:t>Well, if we take a closer look at this </a:t>
            </a:r>
            <a:r>
              <a:rPr lang="en-US" baseline="0" dirty="0" err="1" smtClean="0"/>
              <a:t>behaviour</a:t>
            </a:r>
            <a:r>
              <a:rPr lang="en-US" baseline="0" dirty="0" smtClean="0"/>
              <a:t>, a pretty common pattern can be recognized. The movements of the birds in the flock tend to match that </a:t>
            </a:r>
            <a:r>
              <a:rPr lang="en-US" baseline="0" dirty="0" smtClean="0"/>
              <a:t>of a “follow the leader” mentality. The birds </a:t>
            </a:r>
            <a:r>
              <a:rPr lang="en-US" baseline="0" dirty="0" smtClean="0"/>
              <a:t>in the flock will all </a:t>
            </a:r>
            <a:r>
              <a:rPr lang="en-US" baseline="0" dirty="0" smtClean="0"/>
              <a:t>approach the bird that is ‘leading the pack’ or in other words is seemingly heading toward the best result. If another bird finds a better area, that bird then becomes the leader and the flock will follow him.</a:t>
            </a:r>
          </a:p>
          <a:p>
            <a:endParaRPr lang="en-US" baseline="0" dirty="0" smtClean="0"/>
          </a:p>
          <a:p>
            <a:r>
              <a:rPr lang="en-US" baseline="0" dirty="0" smtClean="0"/>
              <a:t>So in implementing this in code, we need to visualize </a:t>
            </a:r>
            <a:r>
              <a:rPr lang="en-US" baseline="0" dirty="0" smtClean="0"/>
              <a:t>the individual birds in 3D </a:t>
            </a:r>
            <a:r>
              <a:rPr lang="en-US" baseline="0" dirty="0" smtClean="0"/>
              <a:t>space and designate attributes the birds will have that we can represent in code. </a:t>
            </a:r>
            <a:r>
              <a:rPr lang="en-US" baseline="0" dirty="0" smtClean="0"/>
              <a:t>We can note the birds </a:t>
            </a:r>
            <a:r>
              <a:rPr lang="en-US" baseline="0" dirty="0" smtClean="0"/>
              <a:t>movement in space can be </a:t>
            </a:r>
            <a:r>
              <a:rPr lang="en-US" baseline="0" dirty="0" smtClean="0"/>
              <a:t>represented with 2 main attributes. Those being the current position the bird is </a:t>
            </a:r>
            <a:r>
              <a:rPr lang="en-US" baseline="0" dirty="0" smtClean="0"/>
              <a:t>at (the </a:t>
            </a:r>
            <a:r>
              <a:rPr lang="en-US" baseline="0" dirty="0" err="1" smtClean="0"/>
              <a:t>x,y,z</a:t>
            </a:r>
            <a:r>
              <a:rPr lang="en-US" baseline="0" dirty="0" smtClean="0"/>
              <a:t> if you will), </a:t>
            </a:r>
            <a:r>
              <a:rPr lang="en-US" baseline="0" dirty="0" smtClean="0"/>
              <a:t>and the velocity the bird is </a:t>
            </a:r>
            <a:r>
              <a:rPr lang="en-US" baseline="0" dirty="0" smtClean="0"/>
              <a:t>moving which dictates both direction and speed. </a:t>
            </a:r>
            <a:r>
              <a:rPr lang="en-US" baseline="0" dirty="0" smtClean="0"/>
              <a:t>We can use those attributes almost directly in </a:t>
            </a:r>
            <a:r>
              <a:rPr lang="en-US" baseline="0" dirty="0" smtClean="0"/>
              <a:t>our algorithm </a:t>
            </a:r>
            <a:r>
              <a:rPr lang="en-US" baseline="0" dirty="0" smtClean="0"/>
              <a:t>implementation.</a:t>
            </a:r>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Visualizing this implementation more would help if </a:t>
            </a:r>
            <a:r>
              <a:rPr lang="en-US" baseline="0" dirty="0" smtClean="0"/>
              <a:t>we </a:t>
            </a:r>
            <a:r>
              <a:rPr lang="en-US" baseline="0" dirty="0" smtClean="0"/>
              <a:t>could </a:t>
            </a:r>
            <a:r>
              <a:rPr lang="en-US" baseline="0" dirty="0" smtClean="0"/>
              <a:t>instead picture these birds </a:t>
            </a:r>
            <a:r>
              <a:rPr lang="en-US" baseline="0" dirty="0" smtClean="0"/>
              <a:t>as dots (or </a:t>
            </a:r>
            <a:r>
              <a:rPr lang="en-US" baseline="0" dirty="0" smtClean="0"/>
              <a:t>potential </a:t>
            </a:r>
            <a:r>
              <a:rPr lang="en-US" baseline="0" dirty="0" smtClean="0"/>
              <a:t>solutions) </a:t>
            </a:r>
            <a:r>
              <a:rPr lang="en-US" baseline="0" dirty="0" smtClean="0"/>
              <a:t>on a graph. These solutions we will refer to as ‘Particles”</a:t>
            </a:r>
          </a:p>
          <a:p>
            <a:endParaRPr lang="en-US" baseline="0" dirty="0" smtClean="0"/>
          </a:p>
          <a:p>
            <a:r>
              <a:rPr lang="en-US" baseline="0" dirty="0" smtClean="0"/>
              <a:t>Similar to the birds, the particles will have </a:t>
            </a:r>
            <a:r>
              <a:rPr lang="en-US" baseline="0" dirty="0" smtClean="0"/>
              <a:t>those </a:t>
            </a:r>
            <a:r>
              <a:rPr lang="en-US" baseline="0" dirty="0" smtClean="0"/>
              <a:t>position and a </a:t>
            </a:r>
            <a:r>
              <a:rPr lang="en-US" baseline="0" dirty="0" smtClean="0"/>
              <a:t>velocity attributes. In this case, the </a:t>
            </a:r>
            <a:r>
              <a:rPr lang="en-US" baseline="0" dirty="0" smtClean="0"/>
              <a:t>position will represent the input values we are inputting into our optimization problem. </a:t>
            </a:r>
          </a:p>
          <a:p>
            <a:r>
              <a:rPr lang="en-US" baseline="0" dirty="0" smtClean="0"/>
              <a:t>In some cases, these will be a single value but a lot of times the optimization problems are more complex and require more inputs. The number of inputs add to the dimensionality of the problem.</a:t>
            </a:r>
          </a:p>
          <a:p>
            <a:r>
              <a:rPr lang="en-US" baseline="0" dirty="0" smtClean="0"/>
              <a:t>This graph is a representation of a 2 dimensional problem that has 2 inputs (visibly represented on the x and y axis</a:t>
            </a:r>
            <a:r>
              <a:rPr lang="en-US" baseline="0" dirty="0" smtClean="0"/>
              <a:t>).</a:t>
            </a:r>
          </a:p>
          <a:p>
            <a:endParaRPr lang="en-US" baseline="0" dirty="0" smtClean="0"/>
          </a:p>
          <a:p>
            <a:r>
              <a:rPr lang="en-US" baseline="0" dirty="0" smtClean="0"/>
              <a:t>The velocity determines how that solution will alter for the next iteration. As it moves through the graph, the x and y values will change with that movement. The particle will update in the direction of the leader in hopes of finding a better solution along the way.</a:t>
            </a:r>
            <a:endParaRPr lang="en-US" baseline="0" dirty="0" smtClean="0"/>
          </a:p>
          <a:p>
            <a:endParaRPr lang="en-US" baseline="0" dirty="0" smtClean="0"/>
          </a:p>
          <a:p>
            <a:r>
              <a:rPr lang="en-US" baseline="0" dirty="0" smtClean="0"/>
              <a:t>The </a:t>
            </a:r>
            <a:r>
              <a:rPr lang="en-US" baseline="0" dirty="0" smtClean="0"/>
              <a:t>individual positions would then </a:t>
            </a:r>
            <a:r>
              <a:rPr lang="en-US" baseline="0" dirty="0" smtClean="0"/>
              <a:t>need to be run through the function we are trying to optimize to find the particles ‘fitness</a:t>
            </a:r>
            <a:r>
              <a:rPr lang="en-US" baseline="0" dirty="0" smtClean="0"/>
              <a:t>’. Or how good that combination of inputs is compared to the other solutions in the swarm. </a:t>
            </a:r>
            <a:r>
              <a:rPr lang="en-US" baseline="0" dirty="0" smtClean="0"/>
              <a:t>Of the particles, the one in the group (or ‘swarm’) that has the best value is considered the ‘global best</a:t>
            </a:r>
            <a:r>
              <a:rPr lang="en-US" baseline="0" dirty="0" smtClean="0"/>
              <a:t>’ or current leader of the swarm.</a:t>
            </a:r>
            <a:endParaRPr lang="en-US" baseline="0" dirty="0" smtClean="0"/>
          </a:p>
          <a:p>
            <a:endParaRPr lang="en-US" baseline="0" dirty="0" smtClean="0"/>
          </a:p>
          <a:p>
            <a:r>
              <a:rPr lang="en-US" baseline="0" dirty="0" smtClean="0"/>
              <a:t>This information gets passed to all the particles in the swarm and they </a:t>
            </a:r>
            <a:r>
              <a:rPr lang="en-US" baseline="0" dirty="0" smtClean="0"/>
              <a:t>will then </a:t>
            </a:r>
            <a:r>
              <a:rPr lang="en-US" baseline="0" dirty="0" smtClean="0"/>
              <a:t>begin to head towards this global best </a:t>
            </a:r>
            <a:r>
              <a:rPr lang="en-US" baseline="0" dirty="0" smtClean="0"/>
              <a:t>value.</a:t>
            </a:r>
            <a:endParaRPr lang="en-US" baseline="0" dirty="0" smtClean="0"/>
          </a:p>
          <a:p>
            <a:endParaRPr lang="en-US" baseline="0" dirty="0" smtClean="0"/>
          </a:p>
          <a:p>
            <a:r>
              <a:rPr lang="en-US" baseline="0" dirty="0" smtClean="0"/>
              <a:t>As they are moving, their positions are constantly being tested against the fitness function. If a particle happens to find a better value along the way, it then becomes the leader.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a:t>
            </a:r>
            <a:r>
              <a:rPr lang="en-US" baseline="0" dirty="0" smtClean="0"/>
              <a:t> now that we’ve visualized what the algorithm needs to do, lets see that we need to accomplish this.</a:t>
            </a:r>
            <a:endParaRPr lang="en-US" dirty="0" smtClean="0"/>
          </a:p>
          <a:p>
            <a:endParaRPr lang="en-US" dirty="0" smtClean="0"/>
          </a:p>
          <a:p>
            <a:r>
              <a:rPr lang="en-US" baseline="0" dirty="0" smtClean="0"/>
              <a:t>Here is a </a:t>
            </a:r>
            <a:r>
              <a:rPr lang="en-US" baseline="0" dirty="0" err="1" smtClean="0"/>
              <a:t>pseudocode</a:t>
            </a:r>
            <a:r>
              <a:rPr lang="en-US" baseline="0" dirty="0" smtClean="0"/>
              <a:t> implementation of the base PSO algorithm. As </a:t>
            </a:r>
            <a:r>
              <a:rPr lang="en-US" baseline="0" dirty="0" smtClean="0"/>
              <a:t>you can see, there isn’t much to </a:t>
            </a:r>
            <a:r>
              <a:rPr lang="en-US" baseline="0" dirty="0" smtClean="0"/>
              <a:t>it.</a:t>
            </a:r>
            <a:endParaRPr lang="en-US" baseline="0" dirty="0" smtClean="0"/>
          </a:p>
          <a:p>
            <a:endParaRPr lang="en-US" baseline="0" dirty="0" smtClean="0"/>
          </a:p>
          <a:p>
            <a:r>
              <a:rPr lang="en-US" baseline="0" dirty="0" smtClean="0"/>
              <a:t>Going line by line, we can see we first initialize the swarm and randomize the positions of the initial particles</a:t>
            </a:r>
            <a:r>
              <a:rPr lang="en-US" baseline="0" dirty="0" smtClean="0"/>
              <a:t>. This ensures that they begin scattered throughout the search space.</a:t>
            </a:r>
            <a:endParaRPr lang="en-US" baseline="0" dirty="0" smtClean="0"/>
          </a:p>
          <a:p>
            <a:endParaRPr lang="en-US" baseline="0" dirty="0" smtClean="0"/>
          </a:p>
          <a:p>
            <a:r>
              <a:rPr lang="en-US" baseline="0" dirty="0" smtClean="0"/>
              <a:t>We then loop through cycles where, for each particle, we run it’s current value through the fitness function to determine the fitness of it’s current position. </a:t>
            </a:r>
            <a:endParaRPr lang="en-US" baseline="0" dirty="0" smtClean="0"/>
          </a:p>
          <a:p>
            <a:r>
              <a:rPr lang="en-US" baseline="0" dirty="0" smtClean="0"/>
              <a:t>We </a:t>
            </a:r>
            <a:r>
              <a:rPr lang="en-US" baseline="0" dirty="0" smtClean="0"/>
              <a:t>then compare to see if that value is better than the particle’s personal best (or best value the individual particle has found up to this </a:t>
            </a:r>
            <a:r>
              <a:rPr lang="en-US" baseline="0" dirty="0" smtClean="0"/>
              <a:t>point, which we maintain as it will be used in determining future particle movements) </a:t>
            </a:r>
            <a:r>
              <a:rPr lang="en-US" baseline="0" dirty="0" smtClean="0"/>
              <a:t>and also see if it’s better than the overall global best (i.e. </a:t>
            </a:r>
            <a:r>
              <a:rPr lang="en-US" baseline="0" dirty="0" smtClean="0"/>
              <a:t>if it </a:t>
            </a:r>
            <a:r>
              <a:rPr lang="en-US" baseline="0" dirty="0" smtClean="0"/>
              <a:t>is becoming the new leader). It is important to update these </a:t>
            </a:r>
            <a:r>
              <a:rPr lang="en-US" baseline="0" dirty="0" smtClean="0"/>
              <a:t>prior to moving the particles each </a:t>
            </a:r>
            <a:r>
              <a:rPr lang="en-US" baseline="0" dirty="0" smtClean="0"/>
              <a:t>cycle since they both will effect the future movement of </a:t>
            </a:r>
            <a:r>
              <a:rPr lang="en-US" baseline="0" dirty="0" smtClean="0"/>
              <a:t>each particle in the swarm.</a:t>
            </a:r>
            <a:endParaRPr lang="en-US" baseline="0" dirty="0" smtClean="0"/>
          </a:p>
          <a:p>
            <a:endParaRPr lang="en-US" baseline="0" dirty="0" smtClean="0"/>
          </a:p>
          <a:p>
            <a:r>
              <a:rPr lang="en-US" baseline="0" dirty="0" smtClean="0"/>
              <a:t>After updating these values we will then go through each particle and update </a:t>
            </a:r>
            <a:r>
              <a:rPr lang="en-US" baseline="0" dirty="0" smtClean="0"/>
              <a:t>both their </a:t>
            </a:r>
            <a:r>
              <a:rPr lang="en-US" baseline="0" dirty="0" smtClean="0"/>
              <a:t>velocity and position </a:t>
            </a:r>
            <a:r>
              <a:rPr lang="en-US" baseline="0" dirty="0" smtClean="0"/>
              <a:t>using this information. The process in which we determine the velocity of the particle is…</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This function. </a:t>
            </a:r>
            <a:endParaRPr lang="en-US" baseline="0" dirty="0" smtClean="0"/>
          </a:p>
          <a:p>
            <a:endParaRPr lang="en-US" baseline="0" dirty="0" smtClean="0"/>
          </a:p>
          <a:p>
            <a:r>
              <a:rPr lang="en-US" baseline="0" dirty="0" smtClean="0"/>
              <a:t>This looks a little complicated but is much easier to understand when you break it down into it’s 3 components.</a:t>
            </a:r>
          </a:p>
          <a:p>
            <a:endParaRPr lang="en-US" baseline="0" dirty="0" smtClean="0"/>
          </a:p>
          <a:p>
            <a:r>
              <a:rPr lang="en-US" baseline="0" dirty="0" smtClean="0"/>
              <a:t>First is the inertia component</a:t>
            </a:r>
            <a:r>
              <a:rPr lang="en-US" baseline="0" dirty="0" smtClean="0"/>
              <a:t>. This dictates </a:t>
            </a:r>
            <a:r>
              <a:rPr lang="en-US" baseline="0" dirty="0" smtClean="0"/>
              <a:t>how much impact the current velocity has on the future velocity. </a:t>
            </a:r>
            <a:r>
              <a:rPr lang="en-US" baseline="0" dirty="0" smtClean="0"/>
              <a:t>Here, the current velocity is multiplied by a value that in many cases is defined prior to execution. Having </a:t>
            </a:r>
            <a:r>
              <a:rPr lang="en-US" baseline="0" dirty="0" smtClean="0"/>
              <a:t>a high inertia </a:t>
            </a:r>
            <a:r>
              <a:rPr lang="en-US" baseline="0" dirty="0" smtClean="0"/>
              <a:t>value will make each particle more </a:t>
            </a:r>
            <a:r>
              <a:rPr lang="en-US" baseline="0" dirty="0" smtClean="0"/>
              <a:t>resistant to new information and will have it less quickly adjust to the movements of the global best.</a:t>
            </a:r>
          </a:p>
          <a:p>
            <a:endParaRPr lang="en-US" baseline="0" dirty="0" smtClean="0"/>
          </a:p>
          <a:p>
            <a:r>
              <a:rPr lang="en-US" baseline="0" dirty="0" smtClean="0"/>
              <a:t>The Second Component </a:t>
            </a:r>
            <a:r>
              <a:rPr lang="en-US" baseline="0" dirty="0" smtClean="0"/>
              <a:t>is the cognitive component. This dictates how much the particles personal best value effects the velocity</a:t>
            </a:r>
            <a:r>
              <a:rPr lang="en-US" baseline="0" dirty="0" smtClean="0"/>
              <a:t>. Again, typically determined prior to execution, this will determine how willing the particle will venture into locally worse results to search the search space.</a:t>
            </a:r>
            <a:endParaRPr lang="en-US" baseline="0" dirty="0" smtClean="0"/>
          </a:p>
          <a:p>
            <a:endParaRPr lang="en-US" baseline="0" dirty="0" smtClean="0"/>
          </a:p>
          <a:p>
            <a:r>
              <a:rPr lang="en-US" baseline="0" dirty="0" smtClean="0"/>
              <a:t>The </a:t>
            </a:r>
            <a:r>
              <a:rPr lang="en-US" baseline="0" dirty="0" smtClean="0"/>
              <a:t>Third component is known as the social component. This dictates how much pull the leader has and is also determined prior to execution. It typically requires a finely tuned balance of each variable to make the most out of this algorithm and studies have been attempted to discover optimal values for these variables.</a:t>
            </a:r>
            <a:endParaRPr lang="en-US" baseline="0" dirty="0" smtClean="0"/>
          </a:p>
          <a:p>
            <a:endParaRPr lang="en-US" baseline="0" dirty="0" smtClean="0"/>
          </a:p>
          <a:p>
            <a:r>
              <a:rPr lang="en-US" baseline="0" dirty="0" smtClean="0"/>
              <a:t>Finally</a:t>
            </a:r>
            <a:r>
              <a:rPr lang="en-US" baseline="0" dirty="0" smtClean="0"/>
              <a:t>, since all the previous values are pre-determined, it makes sense to inject </a:t>
            </a:r>
            <a:r>
              <a:rPr lang="en-US" baseline="0" dirty="0" smtClean="0"/>
              <a:t>a bit of </a:t>
            </a:r>
            <a:r>
              <a:rPr lang="en-US" baseline="0" dirty="0" smtClean="0"/>
              <a:t>randomness to keep from converging to quickly. We do this by introducing a set of </a:t>
            </a:r>
            <a:r>
              <a:rPr lang="en-US" baseline="0" dirty="0" smtClean="0"/>
              <a:t>uniformly random vectors to continually change the influence </a:t>
            </a:r>
            <a:r>
              <a:rPr lang="en-US" baseline="0" dirty="0" smtClean="0"/>
              <a:t>of the social and cognitive components with </a:t>
            </a:r>
            <a:r>
              <a:rPr lang="en-US" baseline="0" dirty="0" smtClean="0"/>
              <a:t>each iteration.</a:t>
            </a:r>
          </a:p>
        </p:txBody>
      </p:sp>
      <p:sp>
        <p:nvSpPr>
          <p:cNvPr id="4" name="Slide Number Placeholder 3"/>
          <p:cNvSpPr>
            <a:spLocks noGrp="1"/>
          </p:cNvSpPr>
          <p:nvPr>
            <p:ph type="sldNum" sz="quarter" idx="10"/>
          </p:nvPr>
        </p:nvSpPr>
        <p:spPr/>
        <p:txBody>
          <a:bodyPr/>
          <a:lstStyle/>
          <a:p>
            <a:fld id="{2612D972-1822-4F95-A8F9-7350AF39EAF6}"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As for updating the position of the particle, that is </a:t>
            </a:r>
            <a:r>
              <a:rPr lang="en-US" dirty="0" smtClean="0"/>
              <a:t>as</a:t>
            </a:r>
            <a:r>
              <a:rPr lang="en-US" baseline="0" dirty="0" smtClean="0"/>
              <a:t> simple as taking that </a:t>
            </a:r>
            <a:r>
              <a:rPr lang="en-US" baseline="0" dirty="0" smtClean="0"/>
              <a:t>newly computed </a:t>
            </a:r>
            <a:r>
              <a:rPr lang="en-US" baseline="0" dirty="0" smtClean="0"/>
              <a:t>velocity and adding it to the current position of the particle.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a:t>
            </a:r>
            <a:r>
              <a:rPr lang="en-US" baseline="0" dirty="0" smtClean="0"/>
              <a:t> if you go back to the initial concept for the PSO, o</a:t>
            </a:r>
            <a:r>
              <a:rPr lang="en-US" dirty="0" smtClean="0"/>
              <a:t>ne </a:t>
            </a:r>
            <a:r>
              <a:rPr lang="en-US" dirty="0" smtClean="0"/>
              <a:t>thing you will notice </a:t>
            </a:r>
            <a:r>
              <a:rPr lang="en-US" baseline="0" dirty="0" smtClean="0"/>
              <a:t>is </a:t>
            </a:r>
            <a:r>
              <a:rPr lang="en-US" baseline="0" dirty="0" smtClean="0"/>
              <a:t>the only ‘social interaction’ between the particles in the swarm is from the leader to the rest of the swarm. ‘Non-leader’ particles have no way of sharing information between other particles. </a:t>
            </a:r>
            <a:r>
              <a:rPr lang="en-US" baseline="0" dirty="0" smtClean="0"/>
              <a:t>This is because there is an open channel amongst the swarm and the leader is able to force every particle to follow it.</a:t>
            </a:r>
            <a:endParaRPr lang="en-US" baseline="0" dirty="0" smtClean="0"/>
          </a:p>
          <a:p>
            <a:endParaRPr lang="en-US" baseline="0" dirty="0" smtClean="0"/>
          </a:p>
          <a:p>
            <a:r>
              <a:rPr lang="en-US" baseline="0" dirty="0" smtClean="0"/>
              <a:t>This can lead to a more ‘</a:t>
            </a:r>
            <a:r>
              <a:rPr lang="en-US" baseline="0" dirty="0" err="1" smtClean="0"/>
              <a:t>naiive</a:t>
            </a:r>
            <a:r>
              <a:rPr lang="en-US" baseline="0" dirty="0" smtClean="0"/>
              <a:t>’ search as it is common for swarms to converge quickly to the global best without adequately searching the entire search space.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fld id="{E4CAAECB-942A-4F48-82F3-2EFD8C63C6D3}" type="datetime1">
              <a:rPr lang="en-US" smtClean="0"/>
              <a:pPr/>
              <a:t>9/12/2016</a:t>
            </a:fld>
            <a:endParaRPr lang="en-US"/>
          </a:p>
        </p:txBody>
      </p:sp>
      <p:sp>
        <p:nvSpPr>
          <p:cNvPr id="17" name="Footer Placeholder 16"/>
          <p:cNvSpPr>
            <a:spLocks noGrp="1"/>
          </p:cNvSpPr>
          <p:nvPr>
            <p:ph type="ftr" sz="quarter" idx="11"/>
          </p:nvPr>
        </p:nvSpPr>
        <p:spPr>
          <a:xfrm>
            <a:off x="2898648" y="6355080"/>
            <a:ext cx="3474720" cy="365760"/>
          </a:xfrm>
        </p:spPr>
        <p:txBody>
          <a:bodyPr/>
          <a:lstStyle/>
          <a:p>
            <a:endParaRPr lang="en-US"/>
          </a:p>
        </p:txBody>
      </p:sp>
      <p:sp>
        <p:nvSpPr>
          <p:cNvPr id="29" name="Slide Number Placeholder 28"/>
          <p:cNvSpPr>
            <a:spLocks noGrp="1"/>
          </p:cNvSpPr>
          <p:nvPr>
            <p:ph type="sldNum" sz="quarter" idx="12"/>
          </p:nvPr>
        </p:nvSpPr>
        <p:spPr>
          <a:xfrm>
            <a:off x="1216152" y="6355080"/>
            <a:ext cx="1219200" cy="365760"/>
          </a:xfrm>
        </p:spPr>
        <p:txBody>
          <a:bodyPr/>
          <a:lstStyle/>
          <a:p>
            <a:fld id="{947D195F-C10A-4B86-BE75-CFF5CA774475}" type="slidenum">
              <a:rPr lang="en-US" smtClean="0"/>
              <a:pPr/>
              <a:t>‹#›</a:t>
            </a:fld>
            <a:endParaRPr lang="en-US"/>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EDB6474-EB72-4E34-AC11-3A2D50C722F2}" type="datetime1">
              <a:rPr lang="en-US" smtClean="0"/>
              <a:pPr/>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3DD635B-3CA9-4EA8-ADF0-8924D1740B32}" type="datetime1">
              <a:rPr lang="en-US" smtClean="0"/>
              <a:pPr/>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43F9F65A-6E77-4835-8ECB-DEA2289F39C0}" type="datetime1">
              <a:rPr lang="en-US" smtClean="0"/>
              <a:pPr/>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fld id="{84A83323-9DA2-4457-ABD8-A18A8F036440}" type="datetime1">
              <a:rPr lang="en-US" smtClean="0"/>
              <a:pPr/>
              <a:t>9/12/2016</a:t>
            </a:fld>
            <a:endParaRPr lang="en-US"/>
          </a:p>
        </p:txBody>
      </p:sp>
      <p:sp>
        <p:nvSpPr>
          <p:cNvPr id="5" name="Footer Placeholder 4"/>
          <p:cNvSpPr>
            <a:spLocks noGrp="1"/>
          </p:cNvSpPr>
          <p:nvPr>
            <p:ph type="ftr" sz="quarter" idx="11"/>
          </p:nvPr>
        </p:nvSpPr>
        <p:spPr>
          <a:xfrm>
            <a:off x="2898648" y="6355080"/>
            <a:ext cx="3474720" cy="365760"/>
          </a:xfrm>
        </p:spPr>
        <p:txBody>
          <a:bodyPr/>
          <a:lstStyle/>
          <a:p>
            <a:endParaRPr lang="en-US"/>
          </a:p>
        </p:txBody>
      </p:sp>
      <p:sp>
        <p:nvSpPr>
          <p:cNvPr id="6" name="Slide Number Placeholder 5"/>
          <p:cNvSpPr>
            <a:spLocks noGrp="1"/>
          </p:cNvSpPr>
          <p:nvPr>
            <p:ph type="sldNum" sz="quarter" idx="12"/>
          </p:nvPr>
        </p:nvSpPr>
        <p:spPr>
          <a:xfrm>
            <a:off x="1069848" y="6355080"/>
            <a:ext cx="1520952" cy="365760"/>
          </a:xfrm>
        </p:spPr>
        <p:txBody>
          <a:bodyPr/>
          <a:lstStyle/>
          <a:p>
            <a:fld id="{947D195F-C10A-4B86-BE75-CFF5CA774475}" type="slidenum">
              <a:rPr lang="en-US" smtClean="0"/>
              <a:pPr/>
              <a:t>‹#›</a:t>
            </a:fld>
            <a:endParaRPr lang="en-US"/>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62F9852-8E71-4BD1-B65A-DE90C3DE87B5}" type="datetime1">
              <a:rPr lang="en-US" smtClean="0"/>
              <a:pPr/>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AA7052C5-F26B-49A4-90B8-832CC1BC5EC3}" type="datetime1">
              <a:rPr lang="en-US" smtClean="0"/>
              <a:pPr/>
              <a:t>9/12/2016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7D195F-C10A-4B86-BE75-CFF5CA774475}"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1DC547E-DCBD-45D6-9444-B00B73057459}" type="datetime1">
              <a:rPr lang="en-US" smtClean="0"/>
              <a:pPr/>
              <a:t>9/12/2016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7D195F-C10A-4B86-BE75-CFF5CA774475}" type="slidenum">
              <a:rPr lang="en-US" smtClean="0"/>
              <a:pPr/>
              <a:t>‹#›</a:t>
            </a:fld>
            <a:endParaRPr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99DD43-2E9B-413F-8B1B-4D85FE5FFD0C}" type="datetime1">
              <a:rPr lang="en-US" smtClean="0"/>
              <a:pPr/>
              <a:t>9/12/2016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7D195F-C10A-4B86-BE75-CFF5CA774475}"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CC9F8981-8295-4085-9ADD-03009561406F}" type="datetime1">
              <a:rPr lang="en-US" smtClean="0"/>
              <a:pPr/>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46EF8E9-B6D4-4CCA-800D-4C8DD8EFD386}" type="datetime1">
              <a:rPr lang="en-US" smtClean="0"/>
              <a:pPr/>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fld id="{5F500583-70B0-40E2-9DDB-4C9831A9EC69}" type="datetime1">
              <a:rPr lang="en-US" smtClean="0"/>
              <a:pPr/>
              <a:t>9/12/2016</a:t>
            </a:fld>
            <a:endParaRPr lang="en-US"/>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fld id="{947D195F-C10A-4B86-BE75-CFF5CA774475}" type="slidenum">
              <a:rPr lang="en-US" smtClean="0"/>
              <a:pPr/>
              <a:t>‹#›</a:t>
            </a:fld>
            <a:endParaRPr lang="en-US"/>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CPSO with Spatially Meaningful Neighbors</a:t>
            </a:r>
            <a:endParaRPr lang="en-US" dirty="0"/>
          </a:p>
        </p:txBody>
      </p:sp>
      <p:sp>
        <p:nvSpPr>
          <p:cNvPr id="3" name="Subtitle 2"/>
          <p:cNvSpPr>
            <a:spLocks noGrp="1"/>
          </p:cNvSpPr>
          <p:nvPr>
            <p:ph type="subTitle" idx="1"/>
          </p:nvPr>
        </p:nvSpPr>
        <p:spPr/>
        <p:txBody>
          <a:bodyPr>
            <a:normAutofit fontScale="70000" lnSpcReduction="20000"/>
          </a:bodyPr>
          <a:lstStyle/>
          <a:p>
            <a:r>
              <a:rPr lang="en-US" dirty="0" smtClean="0"/>
              <a:t>Peter Wilson</a:t>
            </a:r>
          </a:p>
          <a:p>
            <a:r>
              <a:rPr lang="en-US" dirty="0" smtClean="0"/>
              <a:t>Supervisor: Professor </a:t>
            </a:r>
            <a:r>
              <a:rPr lang="en-US" dirty="0" err="1" smtClean="0"/>
              <a:t>Ombuki</a:t>
            </a:r>
            <a:r>
              <a:rPr lang="en-US" dirty="0" smtClean="0"/>
              <a:t> Berman</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 Cooperation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10</a:t>
            </a:fld>
            <a:endParaRPr lang="en-US"/>
          </a:p>
        </p:txBody>
      </p:sp>
      <p:pic>
        <p:nvPicPr>
          <p:cNvPr id="32772" name="Picture 4" descr="http://www.faithpcbr.org/wp-content/uploads/2011/03/neighbor-graphic.jpg"/>
          <p:cNvPicPr>
            <a:picLocks noChangeAspect="1" noChangeArrowheads="1"/>
          </p:cNvPicPr>
          <p:nvPr/>
        </p:nvPicPr>
        <p:blipFill>
          <a:blip r:embed="rId3"/>
          <a:srcRect/>
          <a:stretch>
            <a:fillRect/>
          </a:stretch>
        </p:blipFill>
        <p:spPr bwMode="auto">
          <a:xfrm>
            <a:off x="838200" y="2133600"/>
            <a:ext cx="7399925" cy="3810000"/>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p:cNvPicPr>
            <a:picLocks noGrp="1" noChangeAspect="1" noChangeArrowheads="1"/>
          </p:cNvPicPr>
          <p:nvPr>
            <p:ph sz="quarter" idx="1"/>
          </p:nvPr>
        </p:nvPicPr>
        <p:blipFill>
          <a:blip r:embed="rId3"/>
          <a:stretch>
            <a:fillRect/>
          </a:stretch>
        </p:blipFill>
        <p:spPr bwMode="auto">
          <a:xfrm>
            <a:off x="1662112" y="2273300"/>
            <a:ext cx="5819775" cy="282892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Neighborhood Topologies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11</a:t>
            </a:fld>
            <a:endParaRPr lang="en-US"/>
          </a:p>
        </p:txBody>
      </p:sp>
      <p:sp>
        <p:nvSpPr>
          <p:cNvPr id="6" name="Rectangle 5"/>
          <p:cNvSpPr/>
          <p:nvPr/>
        </p:nvSpPr>
        <p:spPr>
          <a:xfrm>
            <a:off x="5791200" y="2057400"/>
            <a:ext cx="2133600" cy="403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12</a:t>
            </a:fld>
            <a:endParaRPr lang="en-US"/>
          </a:p>
        </p:txBody>
      </p:sp>
      <p:pic>
        <p:nvPicPr>
          <p:cNvPr id="6" name="Picture 2"/>
          <p:cNvPicPr>
            <a:picLocks noGrp="1" noChangeAspect="1" noChangeArrowheads="1"/>
          </p:cNvPicPr>
          <p:nvPr>
            <p:ph sz="quarter" idx="1"/>
          </p:nvPr>
        </p:nvPicPr>
        <p:blipFill>
          <a:blip r:embed="rId3"/>
          <a:stretch>
            <a:fillRect/>
          </a:stretch>
        </p:blipFill>
        <p:spPr bwMode="auto">
          <a:xfrm>
            <a:off x="1662112" y="2273300"/>
            <a:ext cx="5819775" cy="2828925"/>
          </a:xfrm>
          <a:prstGeom prst="rect">
            <a:avLst/>
          </a:prstGeom>
          <a:noFill/>
          <a:ln w="9525">
            <a:noFill/>
            <a:miter lim="800000"/>
            <a:headEnd/>
            <a:tailEnd/>
          </a:ln>
          <a:effectLst/>
        </p:spPr>
      </p:pic>
      <p:sp>
        <p:nvSpPr>
          <p:cNvPr id="5" name="TextBox 4"/>
          <p:cNvSpPr txBox="1"/>
          <p:nvPr/>
        </p:nvSpPr>
        <p:spPr>
          <a:xfrm>
            <a:off x="533400" y="5486400"/>
            <a:ext cx="8300477" cy="677108"/>
          </a:xfrm>
          <a:prstGeom prst="rect">
            <a:avLst/>
          </a:prstGeom>
          <a:noFill/>
        </p:spPr>
        <p:txBody>
          <a:bodyPr wrap="none" rtlCol="0">
            <a:spAutoFit/>
          </a:bodyPr>
          <a:lstStyle/>
          <a:p>
            <a:r>
              <a:rPr lang="en-US" sz="2000" b="1" dirty="0" smtClean="0"/>
              <a:t>Particle Swarm Optimization with Spatially Meaningful </a:t>
            </a:r>
            <a:r>
              <a:rPr lang="en-US" sz="2000" b="1" dirty="0" err="1" smtClean="0"/>
              <a:t>Neighbours</a:t>
            </a:r>
            <a:r>
              <a:rPr lang="en-US" sz="2000" b="1" dirty="0" smtClean="0"/>
              <a:t> </a:t>
            </a:r>
          </a:p>
          <a:p>
            <a:pPr algn="ctr"/>
            <a:r>
              <a:rPr lang="en-US" dirty="0" smtClean="0"/>
              <a:t>James Lane, </a:t>
            </a:r>
            <a:r>
              <a:rPr lang="en-US" dirty="0" err="1" smtClean="0"/>
              <a:t>Andries</a:t>
            </a:r>
            <a:r>
              <a:rPr lang="en-US" dirty="0" smtClean="0"/>
              <a:t> </a:t>
            </a:r>
            <a:r>
              <a:rPr lang="en-US" dirty="0" err="1" smtClean="0"/>
              <a:t>Engelbrecht</a:t>
            </a:r>
            <a:r>
              <a:rPr lang="en-US" dirty="0" smtClean="0"/>
              <a:t> and James Gain</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81400" y="1524000"/>
            <a:ext cx="609600" cy="48006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Results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13</a:t>
            </a:fld>
            <a:endParaRPr lang="en-US"/>
          </a:p>
        </p:txBody>
      </p:sp>
      <p:grpSp>
        <p:nvGrpSpPr>
          <p:cNvPr id="3" name="Group 6"/>
          <p:cNvGrpSpPr/>
          <p:nvPr/>
        </p:nvGrpSpPr>
        <p:grpSpPr>
          <a:xfrm>
            <a:off x="2819400" y="1676400"/>
            <a:ext cx="3581400" cy="4585625"/>
            <a:chOff x="2590800" y="1546808"/>
            <a:chExt cx="3581400" cy="4585625"/>
          </a:xfrm>
        </p:grpSpPr>
        <p:pic>
          <p:nvPicPr>
            <p:cNvPr id="38914" name="Picture 2"/>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2590800" y="2385008"/>
              <a:ext cx="3581400" cy="3747425"/>
            </a:xfrm>
            <a:prstGeom prst="rect">
              <a:avLst/>
            </a:prstGeom>
            <a:noFill/>
            <a:ln w="9525">
              <a:noFill/>
              <a:miter lim="800000"/>
              <a:headEnd/>
              <a:tailEnd/>
            </a:ln>
            <a:effectLst/>
          </p:spPr>
        </p:pic>
        <p:pic>
          <p:nvPicPr>
            <p:cNvPr id="38915" name="Picture 3"/>
            <p:cNvPicPr>
              <a:picLocks noChangeAspect="1" noChangeArrowheads="1"/>
            </p:cNvPicPr>
            <p:nvPr/>
          </p:nvPicPr>
          <p:blipFill>
            <a:blip r:embed="rId4">
              <a:clrChange>
                <a:clrFrom>
                  <a:srgbClr val="FFFFFF"/>
                </a:clrFrom>
                <a:clrTo>
                  <a:srgbClr val="FFFFFF">
                    <a:alpha val="0"/>
                  </a:srgbClr>
                </a:clrTo>
              </a:clrChange>
            </a:blip>
            <a:srcRect/>
            <a:stretch>
              <a:fillRect/>
            </a:stretch>
          </p:blipFill>
          <p:spPr bwMode="auto">
            <a:xfrm>
              <a:off x="2667000" y="1546808"/>
              <a:ext cx="3486150" cy="891592"/>
            </a:xfrm>
            <a:prstGeom prst="rect">
              <a:avLst/>
            </a:prstGeom>
            <a:noFill/>
            <a:ln w="9525">
              <a:noFill/>
              <a:miter lim="800000"/>
              <a:headEnd/>
              <a:tailEnd/>
            </a:ln>
            <a:effectLst/>
          </p:spPr>
        </p:pic>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14</a:t>
            </a:fld>
            <a:endParaRPr lang="en-US"/>
          </a:p>
        </p:txBody>
      </p:sp>
      <p:sp>
        <p:nvSpPr>
          <p:cNvPr id="3" name="Content Placeholder 2"/>
          <p:cNvSpPr>
            <a:spLocks noGrp="1"/>
          </p:cNvSpPr>
          <p:nvPr>
            <p:ph sz="quarter" idx="1"/>
          </p:nvPr>
        </p:nvSpPr>
        <p:spPr/>
        <p:txBody>
          <a:bodyPr/>
          <a:lstStyle/>
          <a:p>
            <a:r>
              <a:rPr lang="en-US" dirty="0" smtClean="0"/>
              <a:t>Delaunay Triangulation in 2D</a:t>
            </a:r>
          </a:p>
          <a:p>
            <a:pPr lvl="1"/>
            <a:r>
              <a:rPr lang="en-US" dirty="0" smtClean="0"/>
              <a:t>O(</a:t>
            </a:r>
            <a:r>
              <a:rPr lang="en-US" dirty="0" err="1" smtClean="0"/>
              <a:t>nlogn</a:t>
            </a:r>
            <a:r>
              <a:rPr lang="en-US" dirty="0" smtClean="0"/>
              <a:t>)</a:t>
            </a:r>
          </a:p>
          <a:p>
            <a:pPr lvl="1"/>
            <a:endParaRPr lang="en-US" dirty="0" smtClean="0"/>
          </a:p>
          <a:p>
            <a:r>
              <a:rPr lang="en-US" dirty="0" smtClean="0"/>
              <a:t>Delaunay Triangulation in 4D+</a:t>
            </a:r>
          </a:p>
          <a:p>
            <a:pPr lvl="1"/>
            <a:r>
              <a:rPr lang="en-US" dirty="0" smtClean="0"/>
              <a:t>O(n</a:t>
            </a:r>
            <a:r>
              <a:rPr lang="en-US" baseline="30000" dirty="0" smtClean="0"/>
              <a:t>[d/2]+1</a:t>
            </a:r>
            <a:r>
              <a:rPr lang="en-US" dirty="0" smtClean="0"/>
              <a:t>)</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PSO</a:t>
            </a:r>
            <a:endParaRPr lang="en-US" dirty="0"/>
          </a:p>
        </p:txBody>
      </p:sp>
      <p:sp>
        <p:nvSpPr>
          <p:cNvPr id="22" name="Slide Number Placeholder 21"/>
          <p:cNvSpPr>
            <a:spLocks noGrp="1"/>
          </p:cNvSpPr>
          <p:nvPr>
            <p:ph type="sldNum" sz="quarter" idx="12"/>
          </p:nvPr>
        </p:nvSpPr>
        <p:spPr/>
        <p:txBody>
          <a:bodyPr/>
          <a:lstStyle/>
          <a:p>
            <a:fld id="{A30A62D2-966C-4F49-AAA3-6DC16171B9A9}" type="slidenum">
              <a:rPr lang="en-US" smtClean="0"/>
              <a:pPr/>
              <a:t>15</a:t>
            </a:fld>
            <a:endParaRPr lang="en-US"/>
          </a:p>
        </p:txBody>
      </p:sp>
      <p:cxnSp>
        <p:nvCxnSpPr>
          <p:cNvPr id="4" name="Straight Arrow Connector 3"/>
          <p:cNvCxnSpPr/>
          <p:nvPr/>
        </p:nvCxnSpPr>
        <p:spPr>
          <a:xfrm flipV="1">
            <a:off x="1219200" y="1687382"/>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5415372"/>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6987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73174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5369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9273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3273855"/>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225991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30891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719857"/>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869989"/>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498068"/>
            <a:ext cx="1219200" cy="369332"/>
          </a:xfrm>
          <a:prstGeom prst="rect">
            <a:avLst/>
          </a:prstGeom>
          <a:noFill/>
        </p:spPr>
        <p:txBody>
          <a:bodyPr wrap="square" rtlCol="0">
            <a:spAutoFit/>
          </a:bodyPr>
          <a:lstStyle/>
          <a:p>
            <a:r>
              <a:rPr lang="en-US" dirty="0" smtClean="0"/>
              <a:t>Solutions</a:t>
            </a:r>
            <a:endParaRPr lang="en-US" dirty="0"/>
          </a:p>
        </p:txBody>
      </p:sp>
    </p:spTree>
    <p:extLst>
      <p:ext uri="{BB962C8B-B14F-4D97-AF65-F5344CB8AC3E}">
        <p14:creationId xmlns:p14="http://schemas.microsoft.com/office/powerpoint/2010/main" xmlns="" val="565699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16</a:t>
            </a:fld>
            <a:endParaRPr lang="en-US"/>
          </a:p>
        </p:txBody>
      </p:sp>
      <p:sp>
        <p:nvSpPr>
          <p:cNvPr id="6" name="Title 1"/>
          <p:cNvSpPr txBox="1">
            <a:spLocks/>
          </p:cNvSpPr>
          <p:nvPr/>
        </p:nvSpPr>
        <p:spPr>
          <a:xfrm>
            <a:off x="1371600" y="1981200"/>
            <a:ext cx="6324600" cy="2514600"/>
          </a:xfrm>
          <a:prstGeom prst="rect">
            <a:avLst/>
          </a:prstGeom>
        </p:spPr>
        <p:txBody>
          <a:bodyPr vert="horz" lIns="91440" rIns="45720" rtlCol="0" anchor="ctr">
            <a:noAutofit/>
            <a:scene3d>
              <a:camera prst="orthographicFront"/>
              <a:lightRig rig="threePt" dir="t">
                <a:rot lat="0" lon="0" rev="4800000"/>
              </a:lightRig>
            </a:scene3d>
            <a:sp3d prstMaterial="matte">
              <a:bevelT w="50800" h="1016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6600" b="1" i="0" u="none" strike="noStrike" kern="1200" cap="none" spc="0" normalizeH="0" baseline="0" noProof="0" dirty="0" smtClean="0">
                <a:ln>
                  <a:noFill/>
                </a:ln>
                <a:solidFill>
                  <a:srgbClr val="FF0000"/>
                </a:solidFill>
                <a:effectLst/>
                <a:uLnTx/>
                <a:uFillTx/>
                <a:latin typeface="+mj-lt"/>
                <a:ea typeface="+mj-ea"/>
                <a:cs typeface="+mj-cs"/>
              </a:rPr>
              <a:t>CPSO</a:t>
            </a:r>
            <a:endParaRPr kumimoji="0" lang="en-US" sz="16600" b="1" i="0" u="none" strike="noStrike" kern="1200" cap="none" spc="0" normalizeH="0" baseline="0" noProof="0" dirty="0">
              <a:ln>
                <a:noFill/>
              </a:ln>
              <a:solidFill>
                <a:srgbClr val="FF0000"/>
              </a:solidFill>
              <a:effectLst/>
              <a:uLnTx/>
              <a:uFillTx/>
              <a:latin typeface="+mj-lt"/>
              <a:ea typeface="+mj-ea"/>
              <a:cs typeface="+mj-cs"/>
            </a:endParaRPr>
          </a:p>
        </p:txBody>
      </p:sp>
      <p:sp>
        <p:nvSpPr>
          <p:cNvPr id="5" name="TextBox 4"/>
          <p:cNvSpPr txBox="1"/>
          <p:nvPr/>
        </p:nvSpPr>
        <p:spPr>
          <a:xfrm>
            <a:off x="304800" y="4572000"/>
            <a:ext cx="8472640" cy="738664"/>
          </a:xfrm>
          <a:prstGeom prst="rect">
            <a:avLst/>
          </a:prstGeom>
          <a:noFill/>
        </p:spPr>
        <p:txBody>
          <a:bodyPr wrap="none" rtlCol="0">
            <a:spAutoFit/>
          </a:bodyPr>
          <a:lstStyle/>
          <a:p>
            <a:r>
              <a:rPr lang="en-US" sz="2400" b="1" dirty="0" smtClean="0"/>
              <a:t>A Cooperative Approach to Particle Swarm Optimization</a:t>
            </a:r>
            <a:endParaRPr lang="en-US" sz="1600" b="1" dirty="0" smtClean="0"/>
          </a:p>
          <a:p>
            <a:pPr algn="ctr"/>
            <a:r>
              <a:rPr lang="en-US" b="1" dirty="0" smtClean="0"/>
              <a:t>Bergh and </a:t>
            </a:r>
            <a:r>
              <a:rPr lang="en-US" b="1" dirty="0" err="1" smtClean="0"/>
              <a:t>Engelbrecht</a:t>
            </a:r>
            <a:endParaRPr lang="en-US" b="1"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17</a:t>
            </a:fld>
            <a:endParaRPr lang="en-US"/>
          </a:p>
        </p:txBody>
      </p:sp>
      <p:pic>
        <p:nvPicPr>
          <p:cNvPr id="28674" name="Picture 2" descr="http://insights.dice.com/wp-content/uploads/2012/05/shutterstock_76890058-618x430.jpg"/>
          <p:cNvPicPr>
            <a:picLocks noChangeAspect="1" noChangeArrowheads="1"/>
          </p:cNvPicPr>
          <p:nvPr/>
        </p:nvPicPr>
        <p:blipFill>
          <a:blip r:embed="rId3"/>
          <a:srcRect/>
          <a:stretch>
            <a:fillRect/>
          </a:stretch>
        </p:blipFill>
        <p:spPr bwMode="auto">
          <a:xfrm>
            <a:off x="1447800" y="1828800"/>
            <a:ext cx="5886450" cy="4095750"/>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67000"/>
            <a:ext cx="8229600" cy="990600"/>
          </a:xfrm>
        </p:spPr>
        <p:txBody>
          <a:bodyPr>
            <a:normAutofit/>
          </a:bodyPr>
          <a:lstStyle/>
          <a:p>
            <a:pPr algn="ctr"/>
            <a:r>
              <a:rPr lang="en-US" sz="5400" dirty="0" smtClean="0"/>
              <a:t>The Experiments</a:t>
            </a:r>
            <a:endParaRPr lang="en-US" sz="5400" dirty="0"/>
          </a:p>
        </p:txBody>
      </p:sp>
      <p:sp>
        <p:nvSpPr>
          <p:cNvPr id="3" name="Slide Number Placeholder 2"/>
          <p:cNvSpPr>
            <a:spLocks noGrp="1"/>
          </p:cNvSpPr>
          <p:nvPr>
            <p:ph type="sldNum" sz="quarter" idx="12"/>
          </p:nvPr>
        </p:nvSpPr>
        <p:spPr/>
        <p:txBody>
          <a:bodyPr/>
          <a:lstStyle/>
          <a:p>
            <a:fld id="{947D195F-C10A-4B86-BE75-CFF5CA774475}" type="slidenum">
              <a:rPr lang="en-US" smtClean="0"/>
              <a:pPr/>
              <a:t>18</a:t>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CPSO Variants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19</a:t>
            </a:fld>
            <a:endParaRPr lang="en-US"/>
          </a:p>
        </p:txBody>
      </p:sp>
      <p:graphicFrame>
        <p:nvGraphicFramePr>
          <p:cNvPr id="6" name="Content Placeholder 5"/>
          <p:cNvGraphicFramePr>
            <a:graphicFrameLocks noGrp="1"/>
          </p:cNvGraphicFramePr>
          <p:nvPr>
            <p:ph sz="quarter" idx="1"/>
          </p:nvPr>
        </p:nvGraphicFramePr>
        <p:xfrm>
          <a:off x="457200" y="1219200"/>
          <a:ext cx="8229600" cy="468630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en-US" b="1" dirty="0"/>
                        <a:t>Algorithm</a:t>
                      </a:r>
                    </a:p>
                  </a:txBody>
                  <a:tcPr marL="123825" marR="123825" marT="57150" marB="57150" anchor="ctr"/>
                </a:tc>
                <a:tc>
                  <a:txBody>
                    <a:bodyPr/>
                    <a:lstStyle/>
                    <a:p>
                      <a:r>
                        <a:rPr lang="en-US" b="1" dirty="0"/>
                        <a:t>Description</a:t>
                      </a:r>
                    </a:p>
                  </a:txBody>
                  <a:tcPr marL="123825" marR="123825" marT="57150" marB="57150" anchor="ctr"/>
                </a:tc>
              </a:tr>
              <a:tr h="370840">
                <a:tc>
                  <a:txBody>
                    <a:bodyPr/>
                    <a:lstStyle/>
                    <a:p>
                      <a:r>
                        <a:rPr lang="en-US" sz="1200" b="1" dirty="0"/>
                        <a:t>PSO</a:t>
                      </a:r>
                      <a:endParaRPr lang="en-US" sz="1200" dirty="0"/>
                    </a:p>
                  </a:txBody>
                  <a:tcPr marL="123825" marR="123825" marT="57150" marB="57150" anchor="ctr"/>
                </a:tc>
                <a:tc>
                  <a:txBody>
                    <a:bodyPr/>
                    <a:lstStyle/>
                    <a:p>
                      <a:r>
                        <a:rPr lang="en-US" sz="1200"/>
                        <a:t>For comparison’s sake, all CPSO variants will be compared to the standard PSO algorithm to ensure either of the changes lead to a meaningful beneﬁt. All the values will be identical to their CPSO counterparts.</a:t>
                      </a:r>
                    </a:p>
                  </a:txBody>
                  <a:tcPr marL="123825" marR="123825" marT="57150" marB="57150" anchor="ctr"/>
                </a:tc>
              </a:tr>
              <a:tr h="370840">
                <a:tc>
                  <a:txBody>
                    <a:bodyPr/>
                    <a:lstStyle/>
                    <a:p>
                      <a:r>
                        <a:rPr lang="en-US" sz="1200" b="1" dirty="0"/>
                        <a:t>CPSO-S</a:t>
                      </a:r>
                      <a:endParaRPr lang="en-US" sz="1200" dirty="0"/>
                    </a:p>
                  </a:txBody>
                  <a:tcPr marL="123825" marR="123825" marT="57150" marB="57150" anchor="ctr"/>
                </a:tc>
                <a:tc>
                  <a:txBody>
                    <a:bodyPr/>
                    <a:lstStyle/>
                    <a:p>
                      <a:r>
                        <a:rPr lang="en-US" sz="1200" dirty="0"/>
                        <a:t>This variant restricts each swarm to just one dimension. It solves all dimensions dependently of each other. In problems of a single dimension, the distances are easily calculated directly instead of using the Delaunay Triangulation algorithm. This is due to Delaunay Triangulation not working for problems under 2 dimensions.</a:t>
                      </a:r>
                    </a:p>
                  </a:txBody>
                  <a:tcPr marL="123825" marR="123825" marT="57150" marB="57150" anchor="ctr"/>
                </a:tc>
              </a:tr>
              <a:tr h="370840">
                <a:tc>
                  <a:txBody>
                    <a:bodyPr/>
                    <a:lstStyle/>
                    <a:p>
                      <a:r>
                        <a:rPr lang="en-US" sz="1200" b="1"/>
                        <a:t>CPSO-Sk</a:t>
                      </a:r>
                      <a:endParaRPr lang="en-US" sz="1200"/>
                    </a:p>
                  </a:txBody>
                  <a:tcPr marL="123825" marR="123825" marT="57150" marB="57150" anchor="ctr"/>
                </a:tc>
                <a:tc>
                  <a:txBody>
                    <a:bodyPr/>
                    <a:lstStyle/>
                    <a:p>
                      <a:r>
                        <a:rPr lang="en-US" sz="1200" dirty="0"/>
                        <a:t>Due to Delaunay Triangulation being limited to just 2 and 3 dimensions, a k needed to be selected in which the swarm is divided into 2 or 3 dimension chunks. For the purposes of this test, swarms were divided as such that each swarm solves 2 dimensions. (k = dimensions/2)</a:t>
                      </a:r>
                    </a:p>
                  </a:txBody>
                  <a:tcPr marL="123825" marR="123825" marT="57150" marB="57150" anchor="ctr"/>
                </a:tc>
              </a:tr>
              <a:tr h="370840">
                <a:tc>
                  <a:txBody>
                    <a:bodyPr/>
                    <a:lstStyle/>
                    <a:p>
                      <a:r>
                        <a:rPr lang="en-US" sz="1200" b="1"/>
                        <a:t>CPSO-Rk</a:t>
                      </a:r>
                      <a:endParaRPr lang="en-US" sz="1200"/>
                    </a:p>
                  </a:txBody>
                  <a:tcPr marL="123825" marR="123825" marT="57150" marB="57150" anchor="ctr"/>
                </a:tc>
                <a:tc>
                  <a:txBody>
                    <a:bodyPr/>
                    <a:lstStyle/>
                    <a:p>
                      <a:r>
                        <a:rPr lang="en-US" sz="1200" dirty="0"/>
                        <a:t>The Algorithm was altered to ensure all the random swarms are selected to only be between 1 and 3 dimensions to ensure the spatially </a:t>
                      </a:r>
                      <a:r>
                        <a:rPr lang="en-US" sz="1200" dirty="0" err="1"/>
                        <a:t>signiﬁcant</a:t>
                      </a:r>
                      <a:r>
                        <a:rPr lang="en-US" sz="1200" dirty="0"/>
                        <a:t> neighbors algorithm works. The number of swarms is set to half that of the overall dimensions to allow for an even distribution of 1 dimension and 3 dimensional swarms.</a:t>
                      </a:r>
                    </a:p>
                  </a:txBody>
                  <a:tcPr marL="123825" marR="123825" marT="57150" marB="57150" anchor="ctr"/>
                </a:tc>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a:t>
            </a:r>
            <a:endParaRPr lang="en-US" dirty="0"/>
          </a:p>
        </p:txBody>
      </p:sp>
      <p:sp>
        <p:nvSpPr>
          <p:cNvPr id="3" name="Content Placeholder 2"/>
          <p:cNvSpPr>
            <a:spLocks noGrp="1"/>
          </p:cNvSpPr>
          <p:nvPr>
            <p:ph sz="quarter" idx="1"/>
          </p:nvPr>
        </p:nvSpPr>
        <p:spPr/>
        <p:txBody>
          <a:bodyPr/>
          <a:lstStyle/>
          <a:p>
            <a:r>
              <a:rPr lang="en-US" dirty="0" smtClean="0"/>
              <a:t>Breakdown on what that means</a:t>
            </a:r>
          </a:p>
          <a:p>
            <a:pPr lvl="1"/>
            <a:r>
              <a:rPr lang="en-US" dirty="0" smtClean="0"/>
              <a:t>PSO</a:t>
            </a:r>
          </a:p>
          <a:p>
            <a:pPr lvl="1"/>
            <a:r>
              <a:rPr lang="en-US" dirty="0" smtClean="0"/>
              <a:t>Spatially Meaningful Neighbors</a:t>
            </a:r>
          </a:p>
          <a:p>
            <a:pPr lvl="1"/>
            <a:r>
              <a:rPr lang="en-US" dirty="0" smtClean="0"/>
              <a:t>CPSO</a:t>
            </a:r>
          </a:p>
          <a:p>
            <a:r>
              <a:rPr lang="en-US" dirty="0" smtClean="0"/>
              <a:t>Experiments</a:t>
            </a:r>
          </a:p>
          <a:p>
            <a:pPr lvl="1"/>
            <a:r>
              <a:rPr lang="en-US" dirty="0" smtClean="0"/>
              <a:t>Experiment Setup</a:t>
            </a:r>
          </a:p>
          <a:p>
            <a:pPr lvl="1"/>
            <a:r>
              <a:rPr lang="en-US" dirty="0" smtClean="0"/>
              <a:t>Results</a:t>
            </a:r>
          </a:p>
          <a:p>
            <a:pPr lvl="1"/>
            <a:r>
              <a:rPr lang="en-US" dirty="0" smtClean="0"/>
              <a:t>Breakdown</a:t>
            </a:r>
          </a:p>
          <a:p>
            <a:r>
              <a:rPr lang="en-US" dirty="0" smtClean="0"/>
              <a:t>Conclusion</a:t>
            </a:r>
          </a:p>
          <a:p>
            <a:pPr lvl="1"/>
            <a:r>
              <a:rPr lang="en-US" dirty="0" smtClean="0"/>
              <a:t>Future Research</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20</a:t>
            </a:fld>
            <a:endParaRPr lang="en-US"/>
          </a:p>
        </p:txBody>
      </p:sp>
      <p:pic>
        <p:nvPicPr>
          <p:cNvPr id="6" name="Picture 5" descr="Function_Criteria.PNG"/>
          <p:cNvPicPr>
            <a:picLocks noChangeAspect="1"/>
          </p:cNvPicPr>
          <p:nvPr/>
        </p:nvPicPr>
        <p:blipFill>
          <a:blip r:embed="rId3"/>
          <a:stretch>
            <a:fillRect/>
          </a:stretch>
        </p:blipFill>
        <p:spPr>
          <a:xfrm>
            <a:off x="4876800" y="2667000"/>
            <a:ext cx="3305637" cy="1543265"/>
          </a:xfrm>
          <a:prstGeom prst="rect">
            <a:avLst/>
          </a:prstGeom>
        </p:spPr>
      </p:pic>
      <p:pic>
        <p:nvPicPr>
          <p:cNvPr id="7" name="Picture 6" descr="Ackley.PNG"/>
          <p:cNvPicPr>
            <a:picLocks noChangeAspect="1"/>
          </p:cNvPicPr>
          <p:nvPr/>
        </p:nvPicPr>
        <p:blipFill>
          <a:blip r:embed="rId4"/>
          <a:stretch>
            <a:fillRect/>
          </a:stretch>
        </p:blipFill>
        <p:spPr>
          <a:xfrm>
            <a:off x="1447800" y="5029200"/>
            <a:ext cx="3334216" cy="714475"/>
          </a:xfrm>
          <a:prstGeom prst="rect">
            <a:avLst/>
          </a:prstGeom>
        </p:spPr>
      </p:pic>
      <p:pic>
        <p:nvPicPr>
          <p:cNvPr id="8" name="Picture 7" descr="Griewanck.PNG"/>
          <p:cNvPicPr>
            <a:picLocks noChangeAspect="1"/>
          </p:cNvPicPr>
          <p:nvPr/>
        </p:nvPicPr>
        <p:blipFill>
          <a:blip r:embed="rId5"/>
          <a:stretch>
            <a:fillRect/>
          </a:stretch>
        </p:blipFill>
        <p:spPr>
          <a:xfrm>
            <a:off x="1371600" y="4038600"/>
            <a:ext cx="2362530" cy="638264"/>
          </a:xfrm>
          <a:prstGeom prst="rect">
            <a:avLst/>
          </a:prstGeom>
        </p:spPr>
      </p:pic>
      <p:pic>
        <p:nvPicPr>
          <p:cNvPr id="9" name="Picture 8" descr="Rastrigin.PNG"/>
          <p:cNvPicPr>
            <a:picLocks noChangeAspect="1"/>
          </p:cNvPicPr>
          <p:nvPr/>
        </p:nvPicPr>
        <p:blipFill>
          <a:blip r:embed="rId6"/>
          <a:stretch>
            <a:fillRect/>
          </a:stretch>
        </p:blipFill>
        <p:spPr>
          <a:xfrm>
            <a:off x="1371600" y="1828800"/>
            <a:ext cx="2267267" cy="676369"/>
          </a:xfrm>
          <a:prstGeom prst="rect">
            <a:avLst/>
          </a:prstGeom>
        </p:spPr>
      </p:pic>
      <p:pic>
        <p:nvPicPr>
          <p:cNvPr id="10" name="Picture 9" descr="Rosenbrock.PNG"/>
          <p:cNvPicPr>
            <a:picLocks noChangeAspect="1"/>
          </p:cNvPicPr>
          <p:nvPr/>
        </p:nvPicPr>
        <p:blipFill>
          <a:blip r:embed="rId7"/>
          <a:stretch>
            <a:fillRect/>
          </a:stretch>
        </p:blipFill>
        <p:spPr>
          <a:xfrm>
            <a:off x="1447800" y="2971800"/>
            <a:ext cx="2276793" cy="647790"/>
          </a:xfrm>
          <a:prstGeom prst="rect">
            <a:avLst/>
          </a:prstGeom>
        </p:spPr>
      </p:pic>
      <p:sp>
        <p:nvSpPr>
          <p:cNvPr id="11" name="TextBox 10"/>
          <p:cNvSpPr txBox="1"/>
          <p:nvPr/>
        </p:nvSpPr>
        <p:spPr>
          <a:xfrm>
            <a:off x="1066800" y="1600200"/>
            <a:ext cx="1045479" cy="369332"/>
          </a:xfrm>
          <a:prstGeom prst="rect">
            <a:avLst/>
          </a:prstGeom>
          <a:noFill/>
        </p:spPr>
        <p:txBody>
          <a:bodyPr wrap="none" rtlCol="0">
            <a:spAutoFit/>
          </a:bodyPr>
          <a:lstStyle/>
          <a:p>
            <a:r>
              <a:rPr lang="en-US" dirty="0" err="1" smtClean="0"/>
              <a:t>Rastrigin</a:t>
            </a:r>
            <a:r>
              <a:rPr lang="en-US" dirty="0" smtClean="0"/>
              <a:t>:</a:t>
            </a:r>
            <a:endParaRPr lang="en-US" dirty="0"/>
          </a:p>
        </p:txBody>
      </p:sp>
      <p:sp>
        <p:nvSpPr>
          <p:cNvPr id="12" name="TextBox 11"/>
          <p:cNvSpPr txBox="1"/>
          <p:nvPr/>
        </p:nvSpPr>
        <p:spPr>
          <a:xfrm>
            <a:off x="1143000" y="2667000"/>
            <a:ext cx="1355499" cy="369332"/>
          </a:xfrm>
          <a:prstGeom prst="rect">
            <a:avLst/>
          </a:prstGeom>
          <a:noFill/>
        </p:spPr>
        <p:txBody>
          <a:bodyPr wrap="none" rtlCol="0">
            <a:spAutoFit/>
          </a:bodyPr>
          <a:lstStyle/>
          <a:p>
            <a:r>
              <a:rPr lang="en-US" dirty="0" err="1" smtClean="0"/>
              <a:t>Rosenbrock</a:t>
            </a:r>
            <a:r>
              <a:rPr lang="en-US" dirty="0" smtClean="0"/>
              <a:t>:</a:t>
            </a:r>
            <a:endParaRPr lang="en-US" dirty="0"/>
          </a:p>
        </p:txBody>
      </p:sp>
      <p:sp>
        <p:nvSpPr>
          <p:cNvPr id="13" name="TextBox 12"/>
          <p:cNvSpPr txBox="1"/>
          <p:nvPr/>
        </p:nvSpPr>
        <p:spPr>
          <a:xfrm>
            <a:off x="1219200" y="3810000"/>
            <a:ext cx="1248803" cy="369332"/>
          </a:xfrm>
          <a:prstGeom prst="rect">
            <a:avLst/>
          </a:prstGeom>
          <a:noFill/>
        </p:spPr>
        <p:txBody>
          <a:bodyPr wrap="none" rtlCol="0">
            <a:spAutoFit/>
          </a:bodyPr>
          <a:lstStyle/>
          <a:p>
            <a:r>
              <a:rPr lang="en-US" dirty="0" err="1" smtClean="0"/>
              <a:t>Griewanck</a:t>
            </a:r>
            <a:r>
              <a:rPr lang="en-US" dirty="0" smtClean="0"/>
              <a:t>:</a:t>
            </a:r>
          </a:p>
        </p:txBody>
      </p:sp>
      <p:sp>
        <p:nvSpPr>
          <p:cNvPr id="14" name="TextBox 13"/>
          <p:cNvSpPr txBox="1"/>
          <p:nvPr/>
        </p:nvSpPr>
        <p:spPr>
          <a:xfrm>
            <a:off x="1295400" y="4876800"/>
            <a:ext cx="860877" cy="369332"/>
          </a:xfrm>
          <a:prstGeom prst="rect">
            <a:avLst/>
          </a:prstGeom>
          <a:noFill/>
        </p:spPr>
        <p:txBody>
          <a:bodyPr wrap="none" rtlCol="0">
            <a:spAutoFit/>
          </a:bodyPr>
          <a:lstStyle/>
          <a:p>
            <a:r>
              <a:rPr lang="en-US" dirty="0" smtClean="0"/>
              <a:t>Ackley:</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graphicFrame>
        <p:nvGraphicFramePr>
          <p:cNvPr id="4" name="Content Placeholder 3"/>
          <p:cNvGraphicFramePr>
            <a:graphicFrameLocks noGrp="1"/>
          </p:cNvGraphicFramePr>
          <p:nvPr>
            <p:ph sz="quarter" idx="1"/>
          </p:nvPr>
        </p:nvGraphicFramePr>
        <p:xfrm>
          <a:off x="457200" y="1219200"/>
          <a:ext cx="8229600" cy="491490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en-US" b="1" dirty="0"/>
                        <a:t>Property</a:t>
                      </a:r>
                    </a:p>
                  </a:txBody>
                  <a:tcPr marL="123825" marR="123825" marT="57150" marB="57150" anchor="ctr"/>
                </a:tc>
                <a:tc>
                  <a:txBody>
                    <a:bodyPr/>
                    <a:lstStyle/>
                    <a:p>
                      <a:r>
                        <a:rPr lang="en-US" b="1"/>
                        <a:t>Value</a:t>
                      </a:r>
                    </a:p>
                  </a:txBody>
                  <a:tcPr marL="123825" marR="123825" marT="57150" marB="57150" anchor="ctr"/>
                </a:tc>
              </a:tr>
              <a:tr h="370840">
                <a:tc>
                  <a:txBody>
                    <a:bodyPr/>
                    <a:lstStyle/>
                    <a:p>
                      <a:r>
                        <a:rPr lang="en-US"/>
                        <a:t>Social Weight (</a:t>
                      </a:r>
                      <a:r>
                        <a:rPr lang="el-GR"/>
                        <a:t>λ)</a:t>
                      </a:r>
                    </a:p>
                  </a:txBody>
                  <a:tcPr marL="123825" marR="123825" marT="57150" marB="57150" anchor="ctr"/>
                </a:tc>
                <a:tc>
                  <a:txBody>
                    <a:bodyPr/>
                    <a:lstStyle/>
                    <a:p>
                      <a:r>
                        <a:rPr lang="en-US"/>
                        <a:t>1.49</a:t>
                      </a:r>
                    </a:p>
                  </a:txBody>
                  <a:tcPr marL="123825" marR="123825" marT="57150" marB="57150" anchor="ctr"/>
                </a:tc>
              </a:tr>
              <a:tr h="370840">
                <a:tc>
                  <a:txBody>
                    <a:bodyPr/>
                    <a:lstStyle/>
                    <a:p>
                      <a:r>
                        <a:rPr lang="en-US"/>
                        <a:t>Cognitive Weight (</a:t>
                      </a:r>
                      <a:r>
                        <a:rPr lang="el-GR"/>
                        <a:t>ω)</a:t>
                      </a:r>
                    </a:p>
                  </a:txBody>
                  <a:tcPr marL="123825" marR="123825" marT="57150" marB="57150" anchor="ctr"/>
                </a:tc>
                <a:tc>
                  <a:txBody>
                    <a:bodyPr/>
                    <a:lstStyle/>
                    <a:p>
                      <a:r>
                        <a:rPr lang="en-US"/>
                        <a:t>1.49</a:t>
                      </a:r>
                    </a:p>
                  </a:txBody>
                  <a:tcPr marL="123825" marR="123825" marT="57150" marB="57150" anchor="ctr"/>
                </a:tc>
              </a:tr>
              <a:tr h="370840">
                <a:tc>
                  <a:txBody>
                    <a:bodyPr/>
                    <a:lstStyle/>
                    <a:p>
                      <a:r>
                        <a:rPr lang="en-US" dirty="0"/>
                        <a:t>Inertial Weight (</a:t>
                      </a:r>
                      <a:r>
                        <a:rPr lang="el-GR" dirty="0"/>
                        <a:t>α)</a:t>
                      </a:r>
                    </a:p>
                  </a:txBody>
                  <a:tcPr marL="123825" marR="123825" marT="57150" marB="57150" anchor="ctr"/>
                </a:tc>
                <a:tc>
                  <a:txBody>
                    <a:bodyPr/>
                    <a:lstStyle/>
                    <a:p>
                      <a:r>
                        <a:rPr lang="en-US"/>
                        <a:t>starts at 1 and linearly decreases with each iteration, ultimately hitting 0 on the last iteration</a:t>
                      </a:r>
                    </a:p>
                  </a:txBody>
                  <a:tcPr marL="123825" marR="123825" marT="57150" marB="57150" anchor="ctr"/>
                </a:tc>
              </a:tr>
              <a:tr h="370840">
                <a:tc>
                  <a:txBody>
                    <a:bodyPr/>
                    <a:lstStyle/>
                    <a:p>
                      <a:r>
                        <a:rPr lang="en-US"/>
                        <a:t>Max Velocity (Vmax)</a:t>
                      </a:r>
                    </a:p>
                  </a:txBody>
                  <a:tcPr marL="123825" marR="123825" marT="57150" marB="57150" anchor="ctr"/>
                </a:tc>
                <a:tc>
                  <a:txBody>
                    <a:bodyPr/>
                    <a:lstStyle/>
                    <a:p>
                      <a:r>
                        <a:rPr lang="en-US"/>
                        <a:t>clamped to the domain of the function</a:t>
                      </a:r>
                    </a:p>
                  </a:txBody>
                  <a:tcPr marL="123825" marR="123825" marT="57150" marB="57150" anchor="ctr"/>
                </a:tc>
              </a:tr>
              <a:tr h="370840">
                <a:tc>
                  <a:txBody>
                    <a:bodyPr/>
                    <a:lstStyle/>
                    <a:p>
                      <a:r>
                        <a:rPr lang="en-US"/>
                        <a:t>Max Position (Pmax)</a:t>
                      </a:r>
                    </a:p>
                  </a:txBody>
                  <a:tcPr marL="123825" marR="123825" marT="57150" marB="57150" anchor="ctr"/>
                </a:tc>
                <a:tc>
                  <a:txBody>
                    <a:bodyPr/>
                    <a:lstStyle/>
                    <a:p>
                      <a:r>
                        <a:rPr lang="en-US"/>
                        <a:t>also clamped to the domain of the function</a:t>
                      </a:r>
                    </a:p>
                  </a:txBody>
                  <a:tcPr marL="123825" marR="123825" marT="57150" marB="57150" anchor="ctr"/>
                </a:tc>
              </a:tr>
              <a:tr h="370840">
                <a:tc>
                  <a:txBody>
                    <a:bodyPr/>
                    <a:lstStyle/>
                    <a:p>
                      <a:r>
                        <a:rPr lang="en-US"/>
                        <a:t>Particle Count</a:t>
                      </a:r>
                    </a:p>
                  </a:txBody>
                  <a:tcPr marL="123825" marR="123825" marT="57150" marB="57150" anchor="ctr"/>
                </a:tc>
                <a:tc>
                  <a:txBody>
                    <a:bodyPr/>
                    <a:lstStyle/>
                    <a:p>
                      <a:r>
                        <a:rPr lang="en-US" dirty="0"/>
                        <a:t>particles are evenly distributed among the swarms in the algorithm. for example, if the particle count is set to 100 and the CPSO has 10 </a:t>
                      </a:r>
                      <a:r>
                        <a:rPr lang="en-US" dirty="0" err="1"/>
                        <a:t>diﬀerent</a:t>
                      </a:r>
                      <a:r>
                        <a:rPr lang="en-US" dirty="0"/>
                        <a:t> swarms, each swarm will only have 10 particles to solve its particular </a:t>
                      </a:r>
                      <a:r>
                        <a:rPr lang="en-US" dirty="0" err="1"/>
                        <a:t>subproblem</a:t>
                      </a:r>
                      <a:endParaRPr lang="en-US" dirty="0"/>
                    </a:p>
                  </a:txBody>
                  <a:tcPr marL="123825" marR="123825" marT="57150" marB="57150" anchor="ctr"/>
                </a:tc>
              </a:tr>
            </a:tbl>
          </a:graphicData>
        </a:graphic>
      </p:graphicFrame>
      <p:sp>
        <p:nvSpPr>
          <p:cNvPr id="5" name="Slide Number Placeholder 4"/>
          <p:cNvSpPr>
            <a:spLocks noGrp="1"/>
          </p:cNvSpPr>
          <p:nvPr>
            <p:ph type="sldNum" sz="quarter" idx="12"/>
          </p:nvPr>
        </p:nvSpPr>
        <p:spPr/>
        <p:txBody>
          <a:bodyPr/>
          <a:lstStyle/>
          <a:p>
            <a:fld id="{947D195F-C10A-4B86-BE75-CFF5CA774475}" type="slidenum">
              <a:rPr lang="en-US" smtClean="0"/>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Low Dimension</a:t>
            </a:r>
            <a:endParaRPr lang="en-US" dirty="0"/>
          </a:p>
        </p:txBody>
      </p:sp>
      <p:sp>
        <p:nvSpPr>
          <p:cNvPr id="3" name="Content Placeholder 2"/>
          <p:cNvSpPr>
            <a:spLocks noGrp="1"/>
          </p:cNvSpPr>
          <p:nvPr>
            <p:ph sz="quarter" idx="1"/>
          </p:nvPr>
        </p:nvSpPr>
        <p:spPr/>
        <p:txBody>
          <a:bodyPr/>
          <a:lstStyle/>
          <a:p>
            <a:r>
              <a:rPr lang="en-US" dirty="0" smtClean="0"/>
              <a:t>6 dimension</a:t>
            </a:r>
          </a:p>
          <a:p>
            <a:r>
              <a:rPr lang="en-US" dirty="0" smtClean="0"/>
              <a:t>50 runs</a:t>
            </a:r>
          </a:p>
          <a:p>
            <a:r>
              <a:rPr lang="en-US" dirty="0" err="1" smtClean="0"/>
              <a:t>MaxIterations</a:t>
            </a:r>
            <a:r>
              <a:rPr lang="en-US" dirty="0" smtClean="0"/>
              <a:t> = </a:t>
            </a:r>
            <a:r>
              <a:rPr lang="en-US" dirty="0" smtClean="0"/>
              <a:t>10,000</a:t>
            </a:r>
          </a:p>
          <a:p>
            <a:r>
              <a:rPr lang="en-US" dirty="0" smtClean="0"/>
              <a:t>15, 20 and 25 particles</a:t>
            </a:r>
            <a:endParaRPr lang="en-US" dirty="0" smtClean="0"/>
          </a:p>
          <a:p>
            <a:r>
              <a:rPr lang="en-US" dirty="0" smtClean="0"/>
              <a:t>Robustness Tested</a:t>
            </a:r>
          </a:p>
          <a:p>
            <a:pPr lvl="1"/>
            <a:r>
              <a:rPr lang="en-US" dirty="0" smtClean="0"/>
              <a:t>Percentage of Successes in the 50 runs</a:t>
            </a:r>
          </a:p>
          <a:p>
            <a:pPr lvl="1"/>
            <a:r>
              <a:rPr lang="en-US" dirty="0" smtClean="0"/>
              <a:t>Average Iterations for Success</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8" name="Slide Number Placeholder 7"/>
          <p:cNvSpPr>
            <a:spLocks noGrp="1"/>
          </p:cNvSpPr>
          <p:nvPr>
            <p:ph type="sldNum" sz="quarter" idx="12"/>
          </p:nvPr>
        </p:nvSpPr>
        <p:spPr/>
        <p:txBody>
          <a:bodyPr/>
          <a:lstStyle/>
          <a:p>
            <a:fld id="{947D195F-C10A-4B86-BE75-CFF5CA774475}" type="slidenum">
              <a:rPr lang="en-US" smtClean="0"/>
              <a:pPr/>
              <a:t>23</a:t>
            </a:fld>
            <a:endParaRPr lang="en-US"/>
          </a:p>
        </p:txBody>
      </p:sp>
      <p:pic>
        <p:nvPicPr>
          <p:cNvPr id="11" name="Picture 10" descr="Rastrigin-Small.PNG"/>
          <p:cNvPicPr>
            <a:picLocks noChangeAspect="1"/>
          </p:cNvPicPr>
          <p:nvPr/>
        </p:nvPicPr>
        <p:blipFill>
          <a:blip r:embed="rId3"/>
          <a:stretch>
            <a:fillRect/>
          </a:stretch>
        </p:blipFill>
        <p:spPr>
          <a:xfrm>
            <a:off x="228600" y="1295400"/>
            <a:ext cx="8651850" cy="4766206"/>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a:t>
            </a:r>
            <a:r>
              <a:rPr lang="en-US" dirty="0" err="1" smtClean="0"/>
              <a:t>Rosenbrock</a:t>
            </a:r>
            <a:endParaRPr lang="en-US" dirty="0"/>
          </a:p>
        </p:txBody>
      </p:sp>
      <p:sp>
        <p:nvSpPr>
          <p:cNvPr id="3" name="Slide Number Placeholder 2"/>
          <p:cNvSpPr>
            <a:spLocks noGrp="1"/>
          </p:cNvSpPr>
          <p:nvPr>
            <p:ph type="sldNum" sz="quarter" idx="12"/>
          </p:nvPr>
        </p:nvSpPr>
        <p:spPr/>
        <p:txBody>
          <a:bodyPr/>
          <a:lstStyle/>
          <a:p>
            <a:fld id="{947D195F-C10A-4B86-BE75-CFF5CA774475}" type="slidenum">
              <a:rPr lang="en-US" smtClean="0"/>
              <a:pPr/>
              <a:t>24</a:t>
            </a:fld>
            <a:endParaRPr lang="en-US"/>
          </a:p>
        </p:txBody>
      </p:sp>
      <p:sp>
        <p:nvSpPr>
          <p:cNvPr id="4" name="Content Placeholder 3"/>
          <p:cNvSpPr>
            <a:spLocks noGrp="1"/>
          </p:cNvSpPr>
          <p:nvPr>
            <p:ph sz="quarter" idx="1"/>
          </p:nvPr>
        </p:nvSpPr>
        <p:spPr/>
        <p:txBody>
          <a:bodyPr/>
          <a:lstStyle/>
          <a:p>
            <a:endParaRPr lang="en-US" dirty="0"/>
          </a:p>
        </p:txBody>
      </p:sp>
      <p:pic>
        <p:nvPicPr>
          <p:cNvPr id="7" name="Picture 6" descr="Rosenbrock-Small.PNG"/>
          <p:cNvPicPr>
            <a:picLocks noChangeAspect="1"/>
          </p:cNvPicPr>
          <p:nvPr/>
        </p:nvPicPr>
        <p:blipFill>
          <a:blip r:embed="rId3"/>
          <a:stretch>
            <a:fillRect/>
          </a:stretch>
        </p:blipFill>
        <p:spPr>
          <a:xfrm>
            <a:off x="457200" y="1219200"/>
            <a:ext cx="8226901" cy="457200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a:t>
            </a:r>
            <a:r>
              <a:rPr lang="en-US" dirty="0" err="1" smtClean="0"/>
              <a:t>Griewanck</a:t>
            </a:r>
            <a:endParaRPr lang="en-US" dirty="0"/>
          </a:p>
        </p:txBody>
      </p:sp>
      <p:sp>
        <p:nvSpPr>
          <p:cNvPr id="3" name="Slide Number Placeholder 2"/>
          <p:cNvSpPr>
            <a:spLocks noGrp="1"/>
          </p:cNvSpPr>
          <p:nvPr>
            <p:ph type="sldNum" sz="quarter" idx="12"/>
          </p:nvPr>
        </p:nvSpPr>
        <p:spPr/>
        <p:txBody>
          <a:bodyPr/>
          <a:lstStyle/>
          <a:p>
            <a:fld id="{947D195F-C10A-4B86-BE75-CFF5CA774475}" type="slidenum">
              <a:rPr lang="en-US" smtClean="0"/>
              <a:pPr/>
              <a:t>25</a:t>
            </a:fld>
            <a:endParaRPr lang="en-US"/>
          </a:p>
        </p:txBody>
      </p:sp>
      <p:sp>
        <p:nvSpPr>
          <p:cNvPr id="4" name="Content Placeholder 3"/>
          <p:cNvSpPr>
            <a:spLocks noGrp="1"/>
          </p:cNvSpPr>
          <p:nvPr>
            <p:ph sz="quarter" idx="1"/>
          </p:nvPr>
        </p:nvSpPr>
        <p:spPr/>
        <p:txBody>
          <a:bodyPr/>
          <a:lstStyle/>
          <a:p>
            <a:endParaRPr lang="en-US"/>
          </a:p>
        </p:txBody>
      </p:sp>
      <p:pic>
        <p:nvPicPr>
          <p:cNvPr id="6" name="Picture 5" descr="Griewanck-Small.PNG"/>
          <p:cNvPicPr>
            <a:picLocks noChangeAspect="1"/>
          </p:cNvPicPr>
          <p:nvPr/>
        </p:nvPicPr>
        <p:blipFill>
          <a:blip r:embed="rId3"/>
          <a:stretch>
            <a:fillRect/>
          </a:stretch>
        </p:blipFill>
        <p:spPr>
          <a:xfrm>
            <a:off x="457199" y="1219200"/>
            <a:ext cx="8452531" cy="464820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Ackley</a:t>
            </a:r>
            <a:endParaRPr lang="en-US" dirty="0"/>
          </a:p>
        </p:txBody>
      </p:sp>
      <p:sp>
        <p:nvSpPr>
          <p:cNvPr id="3" name="Slide Number Placeholder 2"/>
          <p:cNvSpPr>
            <a:spLocks noGrp="1"/>
          </p:cNvSpPr>
          <p:nvPr>
            <p:ph type="sldNum" sz="quarter" idx="12"/>
          </p:nvPr>
        </p:nvSpPr>
        <p:spPr/>
        <p:txBody>
          <a:bodyPr/>
          <a:lstStyle/>
          <a:p>
            <a:fld id="{947D195F-C10A-4B86-BE75-CFF5CA774475}" type="slidenum">
              <a:rPr lang="en-US" smtClean="0"/>
              <a:pPr/>
              <a:t>26</a:t>
            </a:fld>
            <a:endParaRPr lang="en-US"/>
          </a:p>
        </p:txBody>
      </p:sp>
      <p:sp>
        <p:nvSpPr>
          <p:cNvPr id="4" name="Content Placeholder 3"/>
          <p:cNvSpPr>
            <a:spLocks noGrp="1"/>
          </p:cNvSpPr>
          <p:nvPr>
            <p:ph sz="quarter" idx="1"/>
          </p:nvPr>
        </p:nvSpPr>
        <p:spPr/>
        <p:txBody>
          <a:bodyPr/>
          <a:lstStyle/>
          <a:p>
            <a:endParaRPr lang="en-US"/>
          </a:p>
        </p:txBody>
      </p:sp>
      <p:pic>
        <p:nvPicPr>
          <p:cNvPr id="5" name="Content Placeholder 3" descr="Ackley-Small.PNG"/>
          <p:cNvPicPr>
            <a:picLocks noChangeAspect="1"/>
          </p:cNvPicPr>
          <p:nvPr/>
        </p:nvPicPr>
        <p:blipFill>
          <a:blip r:embed="rId3"/>
          <a:stretch>
            <a:fillRect/>
          </a:stretch>
        </p:blipFill>
        <p:spPr>
          <a:xfrm>
            <a:off x="457199" y="1219200"/>
            <a:ext cx="8361771" cy="45720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Slide Number Placeholder 2"/>
          <p:cNvSpPr>
            <a:spLocks noGrp="1"/>
          </p:cNvSpPr>
          <p:nvPr>
            <p:ph type="sldNum" sz="quarter" idx="12"/>
          </p:nvPr>
        </p:nvSpPr>
        <p:spPr/>
        <p:txBody>
          <a:bodyPr/>
          <a:lstStyle/>
          <a:p>
            <a:fld id="{947D195F-C10A-4B86-BE75-CFF5CA774475}" type="slidenum">
              <a:rPr lang="en-US" smtClean="0"/>
              <a:pPr/>
              <a:t>27</a:t>
            </a:fld>
            <a:endParaRPr lang="en-US"/>
          </a:p>
        </p:txBody>
      </p:sp>
      <p:sp>
        <p:nvSpPr>
          <p:cNvPr id="4" name="Content Placeholder 3"/>
          <p:cNvSpPr>
            <a:spLocks noGrp="1"/>
          </p:cNvSpPr>
          <p:nvPr>
            <p:ph sz="quarter" idx="1"/>
          </p:nvPr>
        </p:nvSpPr>
        <p:spPr/>
        <p:txBody>
          <a:bodyPr/>
          <a:lstStyle/>
          <a:p>
            <a:r>
              <a:rPr lang="en-US" dirty="0" smtClean="0"/>
              <a:t>Function Specific Benefits</a:t>
            </a:r>
          </a:p>
          <a:p>
            <a:pPr lvl="1"/>
            <a:r>
              <a:rPr lang="en-US" dirty="0" err="1" smtClean="0"/>
              <a:t>Griewanck</a:t>
            </a:r>
            <a:r>
              <a:rPr lang="en-US" dirty="0" smtClean="0"/>
              <a:t>, </a:t>
            </a:r>
            <a:r>
              <a:rPr lang="en-US" dirty="0" err="1" smtClean="0"/>
              <a:t>Rastrigin</a:t>
            </a:r>
            <a:endParaRPr lang="en-US" dirty="0" smtClean="0"/>
          </a:p>
          <a:p>
            <a:r>
              <a:rPr lang="en-US" dirty="0" smtClean="0"/>
              <a:t>No change in some cases</a:t>
            </a:r>
          </a:p>
          <a:p>
            <a:r>
              <a:rPr lang="en-US" dirty="0" smtClean="0"/>
              <a:t>Never led to significantly worse results</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2: High Dimensions</a:t>
            </a:r>
            <a:endParaRPr lang="en-US" dirty="0"/>
          </a:p>
        </p:txBody>
      </p:sp>
      <p:sp>
        <p:nvSpPr>
          <p:cNvPr id="3" name="Content Placeholder 2"/>
          <p:cNvSpPr>
            <a:spLocks noGrp="1"/>
          </p:cNvSpPr>
          <p:nvPr>
            <p:ph sz="quarter" idx="1"/>
          </p:nvPr>
        </p:nvSpPr>
        <p:spPr/>
        <p:txBody>
          <a:bodyPr/>
          <a:lstStyle/>
          <a:p>
            <a:r>
              <a:rPr lang="en-US" dirty="0" smtClean="0"/>
              <a:t>20 dimension</a:t>
            </a:r>
          </a:p>
          <a:p>
            <a:r>
              <a:rPr lang="en-US" dirty="0" smtClean="0"/>
              <a:t>50 runs</a:t>
            </a:r>
          </a:p>
          <a:p>
            <a:r>
              <a:rPr lang="en-US" dirty="0" smtClean="0"/>
              <a:t>Max Iterations = 10,000</a:t>
            </a:r>
          </a:p>
          <a:p>
            <a:r>
              <a:rPr lang="en-US" dirty="0" smtClean="0"/>
              <a:t>Particle count linearly increased with dimension </a:t>
            </a:r>
            <a:r>
              <a:rPr lang="en-US" dirty="0" smtClean="0"/>
              <a:t>size</a:t>
            </a:r>
          </a:p>
          <a:p>
            <a:pPr lvl="1"/>
            <a:r>
              <a:rPr lang="en-US" dirty="0" smtClean="0"/>
              <a:t>50, 75, 100</a:t>
            </a:r>
            <a:endParaRPr lang="en-US" dirty="0" smtClean="0"/>
          </a:p>
          <a:p>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28</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Content Placeholder 3" descr="Ackley-Large.PNG"/>
          <p:cNvPicPr>
            <a:picLocks noGrp="1" noChangeAspect="1"/>
          </p:cNvPicPr>
          <p:nvPr>
            <p:ph sz="quarter" idx="1"/>
          </p:nvPr>
        </p:nvPicPr>
        <p:blipFill>
          <a:blip r:embed="rId3"/>
          <a:stretch>
            <a:fillRect/>
          </a:stretch>
        </p:blipFill>
        <p:spPr>
          <a:xfrm>
            <a:off x="4648200" y="3810000"/>
            <a:ext cx="4176019" cy="2243428"/>
          </a:xfrm>
        </p:spPr>
      </p:pic>
      <p:pic>
        <p:nvPicPr>
          <p:cNvPr id="5" name="Picture 4" descr="Griewanck-Large.PNG"/>
          <p:cNvPicPr>
            <a:picLocks noChangeAspect="1"/>
          </p:cNvPicPr>
          <p:nvPr/>
        </p:nvPicPr>
        <p:blipFill>
          <a:blip r:embed="rId4"/>
          <a:stretch>
            <a:fillRect/>
          </a:stretch>
        </p:blipFill>
        <p:spPr>
          <a:xfrm>
            <a:off x="457200" y="3810000"/>
            <a:ext cx="4176019" cy="2243428"/>
          </a:xfrm>
          <a:prstGeom prst="rect">
            <a:avLst/>
          </a:prstGeom>
        </p:spPr>
      </p:pic>
      <p:pic>
        <p:nvPicPr>
          <p:cNvPr id="6" name="Picture 5" descr="Rastrigin-Large.PNG"/>
          <p:cNvPicPr>
            <a:picLocks noChangeAspect="1"/>
          </p:cNvPicPr>
          <p:nvPr/>
        </p:nvPicPr>
        <p:blipFill>
          <a:blip r:embed="rId5"/>
          <a:stretch>
            <a:fillRect/>
          </a:stretch>
        </p:blipFill>
        <p:spPr>
          <a:xfrm>
            <a:off x="381000" y="1371600"/>
            <a:ext cx="4182776" cy="2256942"/>
          </a:xfrm>
          <a:prstGeom prst="rect">
            <a:avLst/>
          </a:prstGeom>
        </p:spPr>
      </p:pic>
      <p:pic>
        <p:nvPicPr>
          <p:cNvPr id="7" name="Picture 6" descr="Rosenbrock-Large.PNG"/>
          <p:cNvPicPr>
            <a:picLocks noChangeAspect="1"/>
          </p:cNvPicPr>
          <p:nvPr/>
        </p:nvPicPr>
        <p:blipFill>
          <a:blip r:embed="rId6"/>
          <a:stretch>
            <a:fillRect/>
          </a:stretch>
        </p:blipFill>
        <p:spPr>
          <a:xfrm>
            <a:off x="4648200" y="1371600"/>
            <a:ext cx="4155747" cy="2243428"/>
          </a:xfrm>
          <a:prstGeom prst="rect">
            <a:avLst/>
          </a:prstGeom>
        </p:spPr>
      </p:pic>
      <p:sp>
        <p:nvSpPr>
          <p:cNvPr id="8" name="Slide Number Placeholder 7"/>
          <p:cNvSpPr>
            <a:spLocks noGrp="1"/>
          </p:cNvSpPr>
          <p:nvPr>
            <p:ph type="sldNum" sz="quarter" idx="12"/>
          </p:nvPr>
        </p:nvSpPr>
        <p:spPr/>
        <p:txBody>
          <a:bodyPr/>
          <a:lstStyle/>
          <a:p>
            <a:fld id="{947D195F-C10A-4B86-BE75-CFF5CA774475}" type="slidenum">
              <a:rPr lang="en-US" smtClean="0"/>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PSO?</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3</a:t>
            </a:fld>
            <a:endParaRPr lang="en-US"/>
          </a:p>
        </p:txBody>
      </p:sp>
      <p:sp>
        <p:nvSpPr>
          <p:cNvPr id="3" name="Content Placeholder 2"/>
          <p:cNvSpPr>
            <a:spLocks noGrp="1"/>
          </p:cNvSpPr>
          <p:nvPr>
            <p:ph sz="quarter" idx="1"/>
          </p:nvPr>
        </p:nvSpPr>
        <p:spPr/>
        <p:txBody>
          <a:bodyPr/>
          <a:lstStyle/>
          <a:p>
            <a:endParaRPr lang="en-US" dirty="0"/>
          </a:p>
        </p:txBody>
      </p:sp>
      <p:pic>
        <p:nvPicPr>
          <p:cNvPr id="5" name="Picture 2" descr="C:\Users\Peter\Desktop\School\Brock University\Year 3\COSC 3F90 - Research Project\flockgif1.gif"/>
          <p:cNvPicPr>
            <a:picLocks noChangeAspect="1" noChangeArrowheads="1" noCrop="1"/>
          </p:cNvPicPr>
          <p:nvPr/>
        </p:nvPicPr>
        <p:blipFill>
          <a:blip r:embed="rId3">
            <a:extLst>
              <a:ext uri="{28A0092B-C50C-407E-A947-70E740481C1C}">
                <a14:useLocalDpi xmlns="" xmlns:a14="http://schemas.microsoft.com/office/drawing/2010/main" val="0"/>
              </a:ext>
            </a:extLst>
          </a:blip>
          <a:srcRect/>
          <a:stretch>
            <a:fillRect/>
          </a:stretch>
        </p:blipFill>
        <p:spPr bwMode="auto">
          <a:xfrm>
            <a:off x="424249" y="1828800"/>
            <a:ext cx="4343400" cy="2446986"/>
          </a:xfrm>
          <a:prstGeom prst="rect">
            <a:avLst/>
          </a:prstGeom>
          <a:noFill/>
          <a:extLst>
            <a:ext uri="{909E8E84-426E-40DD-AFC4-6F175D3DCCD1}">
              <a14:hiddenFill xmlns="" xmlns:a14="http://schemas.microsoft.com/office/drawing/2010/main">
                <a:solidFill>
                  <a:srgbClr val="FFFFFF"/>
                </a:solidFill>
              </a14:hiddenFill>
            </a:ext>
          </a:extLst>
        </p:spPr>
      </p:pic>
      <p:pic>
        <p:nvPicPr>
          <p:cNvPr id="6" name="Picture 3" descr="C:\Users\Peter\Desktop\School\Brock University\Year 3\COSC 3F90 - Research Project\flockgif2.gif"/>
          <p:cNvPicPr>
            <a:picLocks noChangeAspect="1" noChangeArrowheads="1" noCrop="1"/>
          </p:cNvPicPr>
          <p:nvPr/>
        </p:nvPicPr>
        <p:blipFill>
          <a:blip r:embed="rId4">
            <a:extLst>
              <a:ext uri="{28A0092B-C50C-407E-A947-70E740481C1C}">
                <a14:useLocalDpi xmlns="" xmlns:a14="http://schemas.microsoft.com/office/drawing/2010/main" val="0"/>
              </a:ext>
            </a:extLst>
          </a:blip>
          <a:srcRect/>
          <a:stretch>
            <a:fillRect/>
          </a:stretch>
        </p:blipFill>
        <p:spPr bwMode="auto">
          <a:xfrm>
            <a:off x="3962400" y="3733800"/>
            <a:ext cx="4762500" cy="2676525"/>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sz="quarter" idx="1"/>
          </p:nvPr>
        </p:nvSpPr>
        <p:spPr>
          <a:xfrm>
            <a:off x="457200" y="1981200"/>
            <a:ext cx="8229600" cy="4175760"/>
          </a:xfrm>
        </p:spPr>
        <p:txBody>
          <a:bodyPr/>
          <a:lstStyle/>
          <a:p>
            <a:r>
              <a:rPr lang="en-US" dirty="0" smtClean="0"/>
              <a:t>Successfully Expands into higher dimensions</a:t>
            </a:r>
          </a:p>
          <a:p>
            <a:r>
              <a:rPr lang="en-US" dirty="0" smtClean="0"/>
              <a:t>Doesn’t work for all functions</a:t>
            </a:r>
          </a:p>
          <a:p>
            <a:r>
              <a:rPr lang="en-US" dirty="0" smtClean="0"/>
              <a:t>Rarely leads to a worse result</a:t>
            </a:r>
          </a:p>
          <a:p>
            <a:r>
              <a:rPr lang="en-US" dirty="0" smtClean="0"/>
              <a:t>Still slow</a:t>
            </a:r>
          </a:p>
          <a:p>
            <a:r>
              <a:rPr lang="en-US" dirty="0" smtClean="0"/>
              <a:t>Problems inherent in CPSO</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30</a:t>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sz="quarter" idx="1"/>
          </p:nvPr>
        </p:nvSpPr>
        <p:spPr>
          <a:xfrm>
            <a:off x="457200" y="2057400"/>
            <a:ext cx="8229600" cy="4099560"/>
          </a:xfrm>
        </p:spPr>
        <p:txBody>
          <a:bodyPr/>
          <a:lstStyle/>
          <a:p>
            <a:r>
              <a:rPr lang="en-US" dirty="0" smtClean="0"/>
              <a:t>Look into different dynamic topologies</a:t>
            </a:r>
          </a:p>
          <a:p>
            <a:pPr lvl="1"/>
            <a:r>
              <a:rPr lang="en-US" dirty="0" smtClean="0"/>
              <a:t>Different metrics</a:t>
            </a:r>
            <a:endParaRPr lang="en-US" dirty="0" smtClean="0"/>
          </a:p>
          <a:p>
            <a:r>
              <a:rPr lang="en-US" dirty="0" smtClean="0"/>
              <a:t>Other functions</a:t>
            </a:r>
          </a:p>
          <a:p>
            <a:r>
              <a:rPr lang="en-US" dirty="0" smtClean="0"/>
              <a:t>Other variants</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31</a:t>
            </a:fld>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sz="quarter" idx="1"/>
          </p:nvPr>
        </p:nvSpPr>
        <p:spPr/>
        <p:txBody>
          <a:bodyPr>
            <a:normAutofit fontScale="55000" lnSpcReduction="20000"/>
          </a:bodyPr>
          <a:lstStyle/>
          <a:p>
            <a:r>
              <a:rPr lang="en-US" dirty="0" smtClean="0"/>
              <a:t>[1] J. Blackwell R. Kennedy. Particle swarm optimization. Swarm </a:t>
            </a:r>
            <a:r>
              <a:rPr lang="en-US" dirty="0" err="1" smtClean="0"/>
              <a:t>Itelligence</a:t>
            </a:r>
            <a:r>
              <a:rPr lang="en-US" dirty="0" smtClean="0"/>
              <a:t>, 1:33–57.</a:t>
            </a:r>
          </a:p>
          <a:p>
            <a:r>
              <a:rPr lang="en-US" dirty="0" smtClean="0"/>
              <a:t>[2] </a:t>
            </a:r>
            <a:r>
              <a:rPr lang="en-US" dirty="0" err="1" smtClean="0"/>
              <a:t>Andries</a:t>
            </a:r>
            <a:r>
              <a:rPr lang="en-US" dirty="0" smtClean="0"/>
              <a:t> </a:t>
            </a:r>
            <a:r>
              <a:rPr lang="en-US" dirty="0" err="1" smtClean="0"/>
              <a:t>Engelbrecht</a:t>
            </a:r>
            <a:r>
              <a:rPr lang="en-US" dirty="0" smtClean="0"/>
              <a:t> James Lane and James Gain. Particle swarm optimization with spatially meaningful </a:t>
            </a:r>
            <a:r>
              <a:rPr lang="en-US" dirty="0" err="1" smtClean="0"/>
              <a:t>neighbours</a:t>
            </a:r>
            <a:r>
              <a:rPr lang="en-US" dirty="0" smtClean="0"/>
              <a:t>. Swarm Intelligence Symposium, September 2008.</a:t>
            </a:r>
          </a:p>
          <a:p>
            <a:r>
              <a:rPr lang="en-US" dirty="0" smtClean="0"/>
              <a:t>[3] </a:t>
            </a:r>
            <a:r>
              <a:rPr lang="en-US" dirty="0" err="1" smtClean="0"/>
              <a:t>Mu˜noz</a:t>
            </a:r>
            <a:r>
              <a:rPr lang="en-US" dirty="0" smtClean="0"/>
              <a:t> Zavala Angel Eduardo. A comparison study of </a:t>
            </a:r>
            <a:r>
              <a:rPr lang="en-US" dirty="0" err="1" smtClean="0"/>
              <a:t>pso</a:t>
            </a:r>
            <a:r>
              <a:rPr lang="en-US" dirty="0" smtClean="0"/>
              <a:t> neighborhoods. EVOLVE - A Bridge between Probability, Set Oriented </a:t>
            </a:r>
            <a:r>
              <a:rPr lang="en-US" dirty="0" err="1" smtClean="0"/>
              <a:t>Numerics</a:t>
            </a:r>
            <a:r>
              <a:rPr lang="en-US" dirty="0" smtClean="0"/>
              <a:t>, and Evolutionary Computation II, 175:251–265.</a:t>
            </a:r>
          </a:p>
          <a:p>
            <a:r>
              <a:rPr lang="en-US" dirty="0" smtClean="0"/>
              <a:t>[4] </a:t>
            </a:r>
            <a:r>
              <a:rPr lang="en-US" dirty="0" err="1" smtClean="0"/>
              <a:t>Gjacquenot</a:t>
            </a:r>
            <a:r>
              <a:rPr lang="en-US" dirty="0" smtClean="0"/>
              <a:t>. Delaunay </a:t>
            </a:r>
            <a:r>
              <a:rPr lang="en-US" dirty="0" err="1" smtClean="0"/>
              <a:t>circumcircles</a:t>
            </a:r>
            <a:r>
              <a:rPr lang="en-US" dirty="0" smtClean="0"/>
              <a:t> </a:t>
            </a:r>
            <a:r>
              <a:rPr lang="en-US" dirty="0" err="1" smtClean="0"/>
              <a:t>vectorial</a:t>
            </a:r>
            <a:r>
              <a:rPr lang="en-US" dirty="0" smtClean="0"/>
              <a:t>. [Online; accessed May 3 2016].</a:t>
            </a:r>
          </a:p>
          <a:p>
            <a:r>
              <a:rPr lang="en-US" dirty="0" smtClean="0"/>
              <a:t>[5] Jose Gabriel </a:t>
            </a:r>
            <a:r>
              <a:rPr lang="en-US" dirty="0" err="1" smtClean="0"/>
              <a:t>Ramires</a:t>
            </a:r>
            <a:r>
              <a:rPr lang="en-US" dirty="0" smtClean="0"/>
              <a:t>-Torres Angelina Jane Reyes Medina, Gregorio </a:t>
            </a:r>
            <a:r>
              <a:rPr lang="en-US" dirty="0" err="1" smtClean="0"/>
              <a:t>Toscano</a:t>
            </a:r>
            <a:r>
              <a:rPr lang="en-US" dirty="0" smtClean="0"/>
              <a:t> </a:t>
            </a:r>
            <a:r>
              <a:rPr lang="en-US" dirty="0" err="1" smtClean="0"/>
              <a:t>Pulido</a:t>
            </a:r>
            <a:r>
              <a:rPr lang="en-US" dirty="0" smtClean="0"/>
              <a:t>. A comparative study of neighborhood topologies for particle swarm optimizers.</a:t>
            </a:r>
          </a:p>
          <a:p>
            <a:r>
              <a:rPr lang="en-US" dirty="0" smtClean="0"/>
              <a:t>[6] D. T. Lee and B. J. </a:t>
            </a:r>
            <a:r>
              <a:rPr lang="en-US" dirty="0" err="1" smtClean="0"/>
              <a:t>Schachter</a:t>
            </a:r>
            <a:r>
              <a:rPr lang="en-US" dirty="0" smtClean="0"/>
              <a:t>. Two algorithms for constructing a </a:t>
            </a:r>
            <a:r>
              <a:rPr lang="en-US" dirty="0" err="1" smtClean="0"/>
              <a:t>delaunay</a:t>
            </a:r>
            <a:r>
              <a:rPr lang="en-US" dirty="0" smtClean="0"/>
              <a:t> triangulation. International Journal of Computer and Information Sciences, 9:219–242.</a:t>
            </a:r>
          </a:p>
          <a:p>
            <a:r>
              <a:rPr lang="en-US" dirty="0" smtClean="0"/>
              <a:t>[7] F. Van den Bergh and A.P. </a:t>
            </a:r>
            <a:r>
              <a:rPr lang="en-US" dirty="0" err="1" smtClean="0"/>
              <a:t>Engelbrecht</a:t>
            </a:r>
            <a:r>
              <a:rPr lang="en-US" dirty="0" smtClean="0"/>
              <a:t>. A cooperative approach to particle swarm optimization. IEEE Transactions on Evolutionary Computation, page 225–239, June 2004.</a:t>
            </a:r>
          </a:p>
          <a:p>
            <a:r>
              <a:rPr lang="en-US" dirty="0" smtClean="0"/>
              <a:t>[8] Alan </a:t>
            </a:r>
            <a:r>
              <a:rPr lang="en-US" dirty="0" err="1" smtClean="0"/>
              <a:t>Mackworth</a:t>
            </a:r>
            <a:r>
              <a:rPr lang="en-US" dirty="0" smtClean="0"/>
              <a:t> David Poole and Randy Goebel. Computational Intelligence: A Logical Approach. Oxford University Press, 19986.</a:t>
            </a:r>
          </a:p>
          <a:p>
            <a:r>
              <a:rPr lang="en-US" dirty="0" smtClean="0"/>
              <a:t>[9] Magnus Erik </a:t>
            </a:r>
            <a:r>
              <a:rPr lang="en-US" dirty="0" err="1" smtClean="0"/>
              <a:t>Hvass</a:t>
            </a:r>
            <a:r>
              <a:rPr lang="en-US" dirty="0" smtClean="0"/>
              <a:t> Pedersen. Good parameters for particle swarm optimization.</a:t>
            </a:r>
          </a:p>
          <a:p>
            <a:r>
              <a:rPr lang="en-US" dirty="0" smtClean="0"/>
              <a:t>[10] Justin Maltese. Vector-evaluated particle swarm optimization using co-operative swarms. 3F90 Thesis, 2014.</a:t>
            </a:r>
          </a:p>
          <a:p>
            <a:r>
              <a:rPr lang="en-US" dirty="0" smtClean="0"/>
              <a:t>[11] </a:t>
            </a:r>
            <a:r>
              <a:rPr lang="en-US" dirty="0" err="1" smtClean="0"/>
              <a:t>Hanning</a:t>
            </a:r>
            <a:r>
              <a:rPr lang="en-US" dirty="0" smtClean="0"/>
              <a:t> Chen Tao Ku </a:t>
            </a:r>
            <a:r>
              <a:rPr lang="en-US" dirty="0" err="1" smtClean="0"/>
              <a:t>Wenping</a:t>
            </a:r>
            <a:r>
              <a:rPr lang="en-US" dirty="0" smtClean="0"/>
              <a:t> </a:t>
            </a:r>
            <a:r>
              <a:rPr lang="en-US" dirty="0" err="1" smtClean="0"/>
              <a:t>Zou</a:t>
            </a:r>
            <a:r>
              <a:rPr lang="en-US" dirty="0" smtClean="0"/>
              <a:t>, </a:t>
            </a:r>
            <a:r>
              <a:rPr lang="en-US" dirty="0" err="1" smtClean="0"/>
              <a:t>Yunlong</a:t>
            </a:r>
            <a:r>
              <a:rPr lang="en-US" dirty="0" smtClean="0"/>
              <a:t> Zhu. Clustering approach based on von </a:t>
            </a:r>
            <a:r>
              <a:rPr lang="en-US" dirty="0" err="1" smtClean="0"/>
              <a:t>neumann</a:t>
            </a:r>
            <a:r>
              <a:rPr lang="en-US" dirty="0" smtClean="0"/>
              <a:t> topology </a:t>
            </a:r>
            <a:r>
              <a:rPr lang="en-US" dirty="0" err="1" smtClean="0"/>
              <a:t>artiﬁcial</a:t>
            </a:r>
            <a:r>
              <a:rPr lang="en-US" dirty="0" smtClean="0"/>
              <a:t> bee colony algorithm.</a:t>
            </a:r>
          </a:p>
          <a:p>
            <a:r>
              <a:rPr lang="en-US" dirty="0" smtClean="0"/>
              <a:t>[12] Lena </a:t>
            </a:r>
            <a:r>
              <a:rPr lang="en-US" dirty="0" err="1" smtClean="0"/>
              <a:t>Schlipf</a:t>
            </a:r>
            <a:r>
              <a:rPr lang="en-US" dirty="0" smtClean="0"/>
              <a:t> </a:t>
            </a:r>
            <a:r>
              <a:rPr lang="en-US" dirty="0" err="1" smtClean="0"/>
              <a:t>Panos</a:t>
            </a:r>
            <a:r>
              <a:rPr lang="en-US" dirty="0" smtClean="0"/>
              <a:t> Giannopoulos, Wolfgang </a:t>
            </a:r>
            <a:r>
              <a:rPr lang="en-US" dirty="0" err="1" smtClean="0"/>
              <a:t>Mulzer</a:t>
            </a:r>
            <a:r>
              <a:rPr lang="en-US" dirty="0" smtClean="0"/>
              <a:t>. Computational geometry: Polygon triangulation.</a:t>
            </a:r>
          </a:p>
          <a:p>
            <a:r>
              <a:rPr lang="en-US" dirty="0" smtClean="0"/>
              <a:t>[13] M.A. Potter and K. A. de </a:t>
            </a:r>
            <a:r>
              <a:rPr lang="en-US" dirty="0" err="1" smtClean="0"/>
              <a:t>Jong</a:t>
            </a:r>
            <a:r>
              <a:rPr lang="en-US" dirty="0" smtClean="0"/>
              <a:t>. A cooperative </a:t>
            </a:r>
            <a:r>
              <a:rPr lang="en-US" dirty="0" err="1" smtClean="0"/>
              <a:t>coevolutionary</a:t>
            </a:r>
            <a:r>
              <a:rPr lang="en-US" dirty="0" smtClean="0"/>
              <a:t> approach to function optimization. The Third Parallel Problem Solving From Nature.</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32</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Follow The 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4</a:t>
            </a:fld>
            <a:endParaRPr lang="en-US"/>
          </a:p>
        </p:txBody>
      </p:sp>
      <p:sp>
        <p:nvSpPr>
          <p:cNvPr id="3" name="Content Placeholder 2"/>
          <p:cNvSpPr>
            <a:spLocks noGrp="1"/>
          </p:cNvSpPr>
          <p:nvPr>
            <p:ph sz="quarter" idx="1"/>
          </p:nvPr>
        </p:nvSpPr>
        <p:spPr/>
        <p:txBody>
          <a:bodyPr/>
          <a:lstStyle/>
          <a:p>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 xmlns:a14="http://schemas.microsoft.com/office/drawing/2010/main" val="0"/>
              </a:ext>
            </a:extLst>
          </a:blip>
          <a:srcRect/>
          <a:stretch>
            <a:fillRect/>
          </a:stretch>
        </p:blipFill>
        <p:spPr bwMode="auto">
          <a:xfrm>
            <a:off x="838200" y="1143000"/>
            <a:ext cx="7391400" cy="3850183"/>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Box 3"/>
          <p:cNvSpPr txBox="1"/>
          <p:nvPr/>
        </p:nvSpPr>
        <p:spPr>
          <a:xfrm>
            <a:off x="6073067" y="1447800"/>
            <a:ext cx="861133" cy="369332"/>
          </a:xfrm>
          <a:prstGeom prst="rect">
            <a:avLst/>
          </a:prstGeom>
          <a:noFill/>
        </p:spPr>
        <p:txBody>
          <a:bodyPr wrap="none" rtlCol="0">
            <a:spAutoFit/>
          </a:bodyPr>
          <a:lstStyle/>
          <a:p>
            <a:r>
              <a:rPr lang="en-US" dirty="0" smtClean="0"/>
              <a:t>Leader</a:t>
            </a:r>
            <a:endParaRPr lang="en-US" dirty="0"/>
          </a:p>
        </p:txBody>
      </p:sp>
      <p:sp>
        <p:nvSpPr>
          <p:cNvPr id="5" name="Oval 4"/>
          <p:cNvSpPr/>
          <p:nvPr/>
        </p:nvSpPr>
        <p:spPr>
          <a:xfrm>
            <a:off x="4343400" y="2590800"/>
            <a:ext cx="3810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124200" y="2558534"/>
            <a:ext cx="960456" cy="369332"/>
          </a:xfrm>
          <a:prstGeom prst="rect">
            <a:avLst/>
          </a:prstGeom>
          <a:noFill/>
        </p:spPr>
        <p:txBody>
          <a:bodyPr wrap="none" rtlCol="0">
            <a:spAutoFit/>
          </a:bodyPr>
          <a:lstStyle/>
          <a:p>
            <a:r>
              <a:rPr lang="en-US" dirty="0"/>
              <a:t>P</a:t>
            </a:r>
            <a:r>
              <a:rPr lang="en-US" dirty="0" smtClean="0"/>
              <a:t>osition</a:t>
            </a:r>
            <a:endParaRPr lang="en-US" dirty="0"/>
          </a:p>
        </p:txBody>
      </p:sp>
      <p:cxnSp>
        <p:nvCxnSpPr>
          <p:cNvPr id="8" name="Straight Arrow Connector 7"/>
          <p:cNvCxnSpPr>
            <a:endCxn id="5" idx="2"/>
          </p:cNvCxnSpPr>
          <p:nvPr/>
        </p:nvCxnSpPr>
        <p:spPr>
          <a:xfrm>
            <a:off x="4081513" y="2743200"/>
            <a:ext cx="26188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724400" y="2362200"/>
            <a:ext cx="533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63995" y="1969529"/>
            <a:ext cx="951479" cy="369332"/>
          </a:xfrm>
          <a:prstGeom prst="rect">
            <a:avLst/>
          </a:prstGeom>
          <a:noFill/>
        </p:spPr>
        <p:txBody>
          <a:bodyPr wrap="none" rtlCol="0">
            <a:spAutoFit/>
          </a:bodyPr>
          <a:lstStyle/>
          <a:p>
            <a:r>
              <a:rPr lang="en-US" dirty="0" smtClean="0"/>
              <a:t>Velocity</a:t>
            </a:r>
            <a:endParaRPr lang="en-US" dirty="0"/>
          </a:p>
        </p:txBody>
      </p:sp>
    </p:spTree>
    <p:extLst>
      <p:ext uri="{BB962C8B-B14F-4D97-AF65-F5344CB8AC3E}">
        <p14:creationId xmlns="" xmlns:p14="http://schemas.microsoft.com/office/powerpoint/2010/main" val="354279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22" name="Slide Number Placeholder 21"/>
          <p:cNvSpPr>
            <a:spLocks noGrp="1"/>
          </p:cNvSpPr>
          <p:nvPr>
            <p:ph type="sldNum" sz="quarter" idx="12"/>
          </p:nvPr>
        </p:nvSpPr>
        <p:spPr/>
        <p:txBody>
          <a:bodyPr/>
          <a:lstStyle/>
          <a:p>
            <a:fld id="{A30A62D2-966C-4F49-AAA3-6DC16171B9A9}" type="slidenum">
              <a:rPr lang="en-US" smtClean="0"/>
              <a:pPr/>
              <a:t>5</a:t>
            </a:fld>
            <a:endParaRPr lang="en-US"/>
          </a:p>
        </p:txBody>
      </p:sp>
      <p:cxnSp>
        <p:nvCxnSpPr>
          <p:cNvPr id="4" name="Straight Arrow Connector 3"/>
          <p:cNvCxnSpPr/>
          <p:nvPr/>
        </p:nvCxnSpPr>
        <p:spPr>
          <a:xfrm flipV="1">
            <a:off x="1219200" y="1265193"/>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4993183"/>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2766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30955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1148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5052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2851666"/>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183772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26670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297668"/>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447800"/>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075879"/>
            <a:ext cx="1219200" cy="369332"/>
          </a:xfrm>
          <a:prstGeom prst="rect">
            <a:avLst/>
          </a:prstGeom>
          <a:noFill/>
        </p:spPr>
        <p:txBody>
          <a:bodyPr wrap="square" rtlCol="0">
            <a:spAutoFit/>
          </a:bodyPr>
          <a:lstStyle/>
          <a:p>
            <a:r>
              <a:rPr lang="en-US" dirty="0" smtClean="0"/>
              <a:t>Solutions</a:t>
            </a:r>
            <a:endParaRPr lang="en-US" dirty="0"/>
          </a:p>
        </p:txBody>
      </p:sp>
      <p:sp>
        <p:nvSpPr>
          <p:cNvPr id="16" name="Oval 15"/>
          <p:cNvSpPr/>
          <p:nvPr/>
        </p:nvSpPr>
        <p:spPr>
          <a:xfrm>
            <a:off x="5791200" y="2209800"/>
            <a:ext cx="152400" cy="15240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350476" y="2372497"/>
            <a:ext cx="1279068" cy="369332"/>
          </a:xfrm>
          <a:prstGeom prst="rect">
            <a:avLst/>
          </a:prstGeom>
          <a:noFill/>
        </p:spPr>
        <p:txBody>
          <a:bodyPr wrap="none" rtlCol="0">
            <a:spAutoFit/>
          </a:bodyPr>
          <a:lstStyle/>
          <a:p>
            <a:r>
              <a:rPr lang="en-US" dirty="0" smtClean="0"/>
              <a:t>Actual Best</a:t>
            </a:r>
            <a:endParaRPr lang="en-US" dirty="0"/>
          </a:p>
        </p:txBody>
      </p:sp>
      <p:sp>
        <p:nvSpPr>
          <p:cNvPr id="18" name="TextBox 17"/>
          <p:cNvSpPr txBox="1"/>
          <p:nvPr/>
        </p:nvSpPr>
        <p:spPr>
          <a:xfrm>
            <a:off x="5181600" y="1913924"/>
            <a:ext cx="1300356" cy="369332"/>
          </a:xfrm>
          <a:prstGeom prst="rect">
            <a:avLst/>
          </a:prstGeom>
          <a:noFill/>
        </p:spPr>
        <p:txBody>
          <a:bodyPr wrap="none" rtlCol="0">
            <a:spAutoFit/>
          </a:bodyPr>
          <a:lstStyle/>
          <a:p>
            <a:r>
              <a:rPr lang="en-US" dirty="0" smtClean="0"/>
              <a:t>Global Best</a:t>
            </a:r>
            <a:endParaRPr lang="en-US" dirty="0"/>
          </a:p>
        </p:txBody>
      </p:sp>
      <p:pic>
        <p:nvPicPr>
          <p:cNvPr id="2050" name="Picture 2" descr="C:\Users\Peter\Desktop\School\Brock University\Year 3\COSC 3F90 - Research Project\4-4a_arrays.gif"/>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4373198" y="1308935"/>
            <a:ext cx="321403" cy="977065"/>
          </a:xfrm>
          <a:prstGeom prst="rect">
            <a:avLst/>
          </a:prstGeom>
          <a:noFill/>
          <a:extLst>
            <a:ext uri="{909E8E84-426E-40DD-AFC4-6F175D3DCCD1}">
              <a14:hiddenFill xmlns="" xmlns:a14="http://schemas.microsoft.com/office/drawing/2010/main">
                <a:solidFill>
                  <a:srgbClr val="FFFFFF"/>
                </a:solidFill>
              </a14:hiddenFill>
            </a:ext>
          </a:extLst>
        </p:spPr>
      </p:pic>
      <p:cxnSp>
        <p:nvCxnSpPr>
          <p:cNvPr id="19" name="Curved Connector 18"/>
          <p:cNvCxnSpPr>
            <a:stCxn id="12" idx="2"/>
            <a:endCxn id="2050" idx="1"/>
          </p:cNvCxnSpPr>
          <p:nvPr/>
        </p:nvCxnSpPr>
        <p:spPr>
          <a:xfrm rot="10800000">
            <a:off x="4373198" y="1797468"/>
            <a:ext cx="84502" cy="945732"/>
          </a:xfrm>
          <a:prstGeom prst="curvedConnector3">
            <a:avLst>
              <a:gd name="adj1" fmla="val 825616"/>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386607" y="1653058"/>
            <a:ext cx="330540" cy="369332"/>
          </a:xfrm>
          <a:prstGeom prst="rect">
            <a:avLst/>
          </a:prstGeom>
          <a:noFill/>
        </p:spPr>
        <p:txBody>
          <a:bodyPr wrap="none" rtlCol="0">
            <a:spAutoFit/>
          </a:bodyPr>
          <a:lstStyle/>
          <a:p>
            <a:r>
              <a:rPr lang="en-US" dirty="0" smtClean="0"/>
              <a:t>1</a:t>
            </a:r>
            <a:endParaRPr lang="en-US" dirty="0"/>
          </a:p>
        </p:txBody>
      </p:sp>
      <p:sp>
        <p:nvSpPr>
          <p:cNvPr id="24" name="TextBox 23"/>
          <p:cNvSpPr txBox="1"/>
          <p:nvPr/>
        </p:nvSpPr>
        <p:spPr>
          <a:xfrm>
            <a:off x="3962400" y="2819400"/>
            <a:ext cx="1132041" cy="646331"/>
          </a:xfrm>
          <a:prstGeom prst="rect">
            <a:avLst/>
          </a:prstGeom>
          <a:noFill/>
        </p:spPr>
        <p:txBody>
          <a:bodyPr wrap="none" rtlCol="0">
            <a:spAutoFit/>
          </a:bodyPr>
          <a:lstStyle/>
          <a:p>
            <a:pPr algn="ctr"/>
            <a:r>
              <a:rPr lang="en-US" dirty="0" smtClean="0"/>
              <a:t>Personal</a:t>
            </a:r>
          </a:p>
          <a:p>
            <a:pPr algn="ctr"/>
            <a:r>
              <a:rPr lang="en-US" dirty="0" smtClean="0"/>
              <a:t>Best</a:t>
            </a:r>
            <a:endParaRPr lang="en-US" dirty="0"/>
          </a:p>
        </p:txBody>
      </p:sp>
    </p:spTree>
    <p:extLst>
      <p:ext uri="{BB962C8B-B14F-4D97-AF65-F5344CB8AC3E}">
        <p14:creationId xmlns="" xmlns:p14="http://schemas.microsoft.com/office/powerpoint/2010/main" val="5656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21"/>
                                        </p:tgtEl>
                                      </p:cBhvr>
                                    </p:animEffect>
                                    <p:set>
                                      <p:cBhvr>
                                        <p:cTn id="15" dur="1" fill="hold">
                                          <p:stCondLst>
                                            <p:cond delay="499"/>
                                          </p:stCondLst>
                                        </p:cTn>
                                        <p:tgtEl>
                                          <p:spTgt spid="21"/>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500"/>
                                        <p:tgtEl>
                                          <p:spTgt spid="205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2050"/>
                                        </p:tgtEl>
                                      </p:cBhvr>
                                    </p:animEffect>
                                    <p:set>
                                      <p:cBhvr>
                                        <p:cTn id="23" dur="1" fill="hold">
                                          <p:stCondLst>
                                            <p:cond delay="499"/>
                                          </p:stCondLst>
                                        </p:cTn>
                                        <p:tgtEl>
                                          <p:spTgt spid="205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9"/>
                                        </p:tgtEl>
                                      </p:cBhvr>
                                    </p:animEffect>
                                    <p:set>
                                      <p:cBhvr>
                                        <p:cTn id="26" dur="1" fill="hold">
                                          <p:stCondLst>
                                            <p:cond delay="499"/>
                                          </p:stCondLst>
                                        </p:cTn>
                                        <p:tgtEl>
                                          <p:spTgt spid="19"/>
                                        </p:tgtEl>
                                        <p:attrNameLst>
                                          <p:attrName>style.visibility</p:attrName>
                                        </p:attrNameLst>
                                      </p:cBhvr>
                                      <p:to>
                                        <p:strVal val="hidden"/>
                                      </p:to>
                                    </p:set>
                                  </p:childTnLst>
                                </p:cTn>
                              </p:par>
                              <p:par>
                                <p:cTn id="27" presetID="10" presetClass="entr" presetSubtype="0" fill="hold" grpId="1"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0" nodeType="clickEffect">
                                  <p:stCondLst>
                                    <p:cond delay="0"/>
                                  </p:stCondLst>
                                  <p:childTnLst>
                                    <p:animEffect transition="out" filter="fade">
                                      <p:cBhvr>
                                        <p:cTn id="44" dur="500"/>
                                        <p:tgtEl>
                                          <p:spTgt spid="13"/>
                                        </p:tgtEl>
                                      </p:cBhvr>
                                    </p:animEffect>
                                    <p:set>
                                      <p:cBhvr>
                                        <p:cTn id="45" dur="1" fill="hold">
                                          <p:stCondLst>
                                            <p:cond delay="499"/>
                                          </p:stCondLst>
                                        </p:cTn>
                                        <p:tgtEl>
                                          <p:spTgt spid="13"/>
                                        </p:tgtEl>
                                        <p:attrNameLst>
                                          <p:attrName>style.visibility</p:attrName>
                                        </p:attrNameLst>
                                      </p:cBhvr>
                                      <p:to>
                                        <p:strVal val="hidden"/>
                                      </p:to>
                                    </p:set>
                                  </p:childTnLst>
                                </p:cTn>
                              </p:par>
                              <p:par>
                                <p:cTn id="46" presetID="0" presetClass="path" presetSubtype="0" accel="50000" decel="50000" fill="hold" grpId="0" nodeType="withEffect">
                                  <p:stCondLst>
                                    <p:cond delay="0"/>
                                  </p:stCondLst>
                                  <p:childTnLst>
                                    <p:animMotion origin="layout" path="M 8.33333E-7 5.47074E-6 C 0.00261 -0.0111 0.01059 -0.01896 0.01875 -0.02243 C 0.02743 -0.034 0.04045 -0.03932 0.05243 -0.04232 C 0.05695 -0.04464 0.06007 -0.04926 0.06459 -0.05111 C 0.07101 -0.0569 0.07952 -0.05667 0.08698 -0.05852 C 0.09254 -0.05991 0.09844 -0.06499 0.10382 -0.06615 C 0.11268 -0.068 0.13525 -0.06731 0.14202 -0.06731 " pathEditMode="relative" ptsTypes="ffffffA">
                                      <p:cBhvr>
                                        <p:cTn id="47" dur="2000" fill="hold"/>
                                        <p:tgtEl>
                                          <p:spTgt spid="12"/>
                                        </p:tgtEl>
                                        <p:attrNameLst>
                                          <p:attrName>ppt_x</p:attrName>
                                          <p:attrName>ppt_y</p:attrName>
                                        </p:attrNameLst>
                                      </p:cBhvr>
                                    </p:animMotion>
                                  </p:childTnLst>
                                </p:cTn>
                              </p:par>
                              <p:par>
                                <p:cTn id="48" presetID="0" presetClass="path" presetSubtype="0" accel="50000" decel="50000" fill="hold" grpId="0" nodeType="withEffect">
                                  <p:stCondLst>
                                    <p:cond delay="0"/>
                                  </p:stCondLst>
                                  <p:childTnLst>
                                    <p:animMotion origin="layout" path="M 7.5E-6 1.50821E-6 C -0.00208 -0.01504 0.00053 -0.0539 0.00452 -0.07079 C 0.00574 -0.07564 0.01494 -0.08328 0.0158 -0.08467 C 0.02084 -0.09276 0.03942 -0.1078 0.04758 -0.1108 C 0.04844 -0.11196 0.04931 -0.11358 0.05035 -0.11451 C 0.05122 -0.1152 0.05244 -0.11474 0.05313 -0.11566 C 0.05383 -0.11659 0.05348 -0.11844 0.05417 -0.11936 C 0.05574 -0.12145 0.05799 -0.12191 0.05973 -0.1233 C 0.07136 -0.13232 0.08421 -0.13903 0.09705 -0.14435 C 0.10053 -0.14735 0.10504 -0.15013 0.10921 -0.15059 C 0.11355 -0.15129 0.1224 -0.15175 0.1224 -0.15175 " pathEditMode="relative" ptsTypes="ffffffffffA">
                                      <p:cBhvr>
                                        <p:cTn id="49" dur="2000" fill="hold"/>
                                        <p:tgtEl>
                                          <p:spTgt spid="6"/>
                                        </p:tgtEl>
                                        <p:attrNameLst>
                                          <p:attrName>ppt_x</p:attrName>
                                          <p:attrName>ppt_y</p:attrName>
                                        </p:attrNameLst>
                                      </p:cBhvr>
                                    </p:animMotion>
                                  </p:childTnLst>
                                </p:cTn>
                              </p:par>
                              <p:par>
                                <p:cTn id="50" presetID="0" presetClass="path" presetSubtype="0" accel="50000" decel="50000" fill="hold" grpId="0" nodeType="withEffect">
                                  <p:stCondLst>
                                    <p:cond delay="0"/>
                                  </p:stCondLst>
                                  <p:childTnLst>
                                    <p:animMotion origin="layout" path="M 0.00069 -0.00023 C 0.02413 -0.0007 0.04757 2.644E-6 0.07083 -0.00162 C 0.0717 -0.00162 0.07448 -0.01018 0.07448 -0.01018 C 0.07969 -0.01712 0.08837 -0.01851 0.09514 -0.02013 C 0.09774 -0.02267 0.10104 -0.0236 0.10347 -0.02637 C 0.10451 -0.02753 0.10503 -0.02915 0.10625 -0.03007 C 0.10816 -0.03169 0.11076 -0.03169 0.11285 -0.03262 C 0.11753 -0.0347 0.12222 -0.03701 0.12691 -0.03886 C 0.13021 -0.04187 0.12917 -0.04002 0.13056 -0.04395 " pathEditMode="relative" ptsTypes="ffffffffA">
                                      <p:cBhvr>
                                        <p:cTn id="51" dur="2000" fill="hold"/>
                                        <p:tgtEl>
                                          <p:spTgt spid="7"/>
                                        </p:tgtEl>
                                        <p:attrNameLst>
                                          <p:attrName>ppt_x</p:attrName>
                                          <p:attrName>ppt_y</p:attrName>
                                        </p:attrNameLst>
                                      </p:cBhvr>
                                    </p:animMotion>
                                  </p:childTnLst>
                                </p:cTn>
                              </p:par>
                              <p:par>
                                <p:cTn id="52" presetID="0" presetClass="path" presetSubtype="0" accel="50000" decel="50000" fill="hold" grpId="0" nodeType="withEffect">
                                  <p:stCondLst>
                                    <p:cond delay="0"/>
                                  </p:stCondLst>
                                  <p:childTnLst>
                                    <p:animMotion origin="layout" path="M -8.33333E-7 -3.96253E-6 C 0.00157 -0.00046 0.0033 -0.00023 0.00469 -0.00116 C 0.00608 -0.00208 0.00695 -0.00416 0.00834 -0.00486 C 0.01094 -0.00624 0.01407 -0.00624 0.01667 -0.0074 C 0.0198 -0.00879 0.02518 -0.01365 0.02518 -0.01365 C 0.02865 -0.02036 0.03438 -0.02105 0.04011 -0.02244 C 0.04306 -0.02521 0.05035 -0.02729 0.05035 -0.02729 C 0.05105 -0.02845 0.05139 -0.03007 0.05226 -0.031 C 0.05296 -0.03192 0.05435 -0.03146 0.05504 -0.03238 C 0.0566 -0.03447 0.05695 -0.03817 0.05886 -0.03979 C 0.06476 -0.04441 0.06945 -0.04973 0.0757 -0.05343 C 0.0856 -0.06731 0.09966 -0.06569 0.10834 -0.08351 C 0.11025 -0.09137 0.11667 -0.11057 0.1224 -0.11335 C 0.12553 -0.11751 0.12778 -0.12191 0.12987 -0.12699 " pathEditMode="relative" ptsTypes="fffffffffffffA">
                                      <p:cBhvr>
                                        <p:cTn id="53" dur="2000" fill="hold"/>
                                        <p:tgtEl>
                                          <p:spTgt spid="8"/>
                                        </p:tgtEl>
                                        <p:attrNameLst>
                                          <p:attrName>ppt_x</p:attrName>
                                          <p:attrName>ppt_y</p:attrName>
                                        </p:attrNameLst>
                                      </p:cBhvr>
                                    </p:animMotion>
                                  </p:childTnLst>
                                </p:cTn>
                              </p:par>
                              <p:par>
                                <p:cTn id="54" presetID="0" presetClass="path" presetSubtype="0" accel="50000" decel="50000" fill="hold" grpId="0" nodeType="withEffect">
                                  <p:stCondLst>
                                    <p:cond delay="0"/>
                                  </p:stCondLst>
                                  <p:childTnLst>
                                    <p:animMotion origin="layout" path="M -2.22222E-6 1.8043E-7 C 0.00521 -0.0037 0.00834 -0.00972 0.01406 -0.01133 C 0.02014 -0.01573 0.02813 -0.02013 0.03368 -0.02614 C 0.04688 -0.04025 0.03056 -0.02498 0.04028 -0.03377 C 0.0408 -0.03493 0.04132 -0.03632 0.04202 -0.03747 C 0.04323 -0.03932 0.04479 -0.04048 0.04584 -0.04233 C 0.04688 -0.04418 0.04688 -0.04673 0.04775 -0.04858 C 0.05139 -0.05667 0.05764 -0.0657 0.06268 -0.0724 C 0.06337 -0.07449 0.06372 -0.07657 0.06459 -0.07865 C 0.06563 -0.08119 0.06823 -0.08605 0.06823 -0.08605 C 0.06927 -0.09114 0.06893 -0.10086 0.07379 -0.10086 " pathEditMode="relative" ptsTypes="ffffffffffA">
                                      <p:cBhvr>
                                        <p:cTn id="55" dur="2000" fill="hold"/>
                                        <p:tgtEl>
                                          <p:spTgt spid="9"/>
                                        </p:tgtEl>
                                        <p:attrNameLst>
                                          <p:attrName>ppt_x</p:attrName>
                                          <p:attrName>ppt_y</p:attrName>
                                        </p:attrNameLst>
                                      </p:cBhvr>
                                    </p:animMotion>
                                  </p:childTnLst>
                                </p:cTn>
                              </p:par>
                              <p:par>
                                <p:cTn id="56" presetID="0" presetClass="path" presetSubtype="0" accel="50000" decel="50000" fill="hold" grpId="0" nodeType="withEffect">
                                  <p:stCondLst>
                                    <p:cond delay="0"/>
                                  </p:stCondLst>
                                  <p:childTnLst>
                                    <p:animMotion origin="layout" path="M 1.66667E-6 -4.904E-6 C 0.00538 -0.00092 0.01059 -0.00185 0.01597 -0.00254 C 0.02031 -0.00301 0.02465 -0.00301 0.02899 -0.0037 C 0.03246 -0.00416 0.03924 -0.0074 0.03924 -0.0074 C 0.04583 -0.01342 0.04323 -0.01041 0.04774 -0.01619 C 0.04948 -0.02336 0.04739 -0.01851 0.05521 -0.02244 C 0.05972 -0.02475 0.06285 -0.02891 0.06736 -0.03123 C 0.06788 -0.03238 0.0684 -0.034 0.0691 -0.03493 C 0.06996 -0.03609 0.07135 -0.03632 0.07205 -0.03747 C 0.0776 -0.04673 0.06701 -0.03585 0.07569 -0.04372 C 0.07778 -0.05274 0.0842 -0.06222 0.0842 -0.07217 C 0.0842 -0.0842 0.0842 -0.09623 0.0842 -0.10826 " pathEditMode="relative" ptsTypes="fffffffffffA">
                                      <p:cBhvr>
                                        <p:cTn id="57" dur="2000" fill="hold"/>
                                        <p:tgtEl>
                                          <p:spTgt spid="10"/>
                                        </p:tgtEl>
                                        <p:attrNameLst>
                                          <p:attrName>ppt_x</p:attrName>
                                          <p:attrName>ppt_y</p:attrName>
                                        </p:attrNameLst>
                                      </p:cBhvr>
                                    </p:animMotion>
                                  </p:childTnLst>
                                </p:cTn>
                              </p:par>
                              <p:par>
                                <p:cTn id="58" presetID="10" presetClass="exit" presetSubtype="0" fill="hold" grpId="1" nodeType="withEffect">
                                  <p:stCondLst>
                                    <p:cond delay="0"/>
                                  </p:stCondLst>
                                  <p:childTnLst>
                                    <p:animEffect transition="out" filter="fade">
                                      <p:cBhvr>
                                        <p:cTn id="59" dur="500"/>
                                        <p:tgtEl>
                                          <p:spTgt spid="24"/>
                                        </p:tgtEl>
                                      </p:cBhvr>
                                    </p:animEffect>
                                    <p:set>
                                      <p:cBhvr>
                                        <p:cTn id="60" dur="1" fill="hold">
                                          <p:stCondLst>
                                            <p:cond delay="499"/>
                                          </p:stCondLst>
                                        </p:cTn>
                                        <p:tgtEl>
                                          <p:spTgt spid="24"/>
                                        </p:tgtEl>
                                        <p:attrNameLst>
                                          <p:attrName>style.visibility</p:attrName>
                                        </p:attrNameLst>
                                      </p:cBhvr>
                                      <p:to>
                                        <p:strVal val="hidden"/>
                                      </p:to>
                                    </p:se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par>
                                <p:cTn id="65" presetID="10" presetClass="exit" presetSubtype="0" fill="hold" grpId="0"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2" grpId="0" animBg="1"/>
      <p:bldP spid="13" grpId="0"/>
      <p:bldP spid="14" grpId="0"/>
      <p:bldP spid="14" grpId="1"/>
      <p:bldP spid="16" grpId="0" animBg="1"/>
      <p:bldP spid="17" grpId="0"/>
      <p:bldP spid="18" grpId="0"/>
      <p:bldP spid="21" grpId="0"/>
      <p:bldP spid="21" grpId="1"/>
      <p:bldP spid="24" grpId="0"/>
      <p:bldP spid="2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24200" y="4648200"/>
            <a:ext cx="35052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24200" y="3581400"/>
            <a:ext cx="1981200" cy="685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p:cNvSpPr/>
          <p:nvPr/>
        </p:nvSpPr>
        <p:spPr>
          <a:xfrm>
            <a:off x="3124200" y="2971800"/>
            <a:ext cx="1981200" cy="609600"/>
          </a:xfrm>
          <a:prstGeom prst="rect">
            <a:avLst/>
          </a:prstGeom>
          <a:solidFill>
            <a:schemeClr val="accent2">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Algorithm</a:t>
            </a:r>
            <a:endParaRPr lang="en-US" dirty="0"/>
          </a:p>
        </p:txBody>
      </p:sp>
      <p:sp>
        <p:nvSpPr>
          <p:cNvPr id="3" name="Slide Number Placeholder 2"/>
          <p:cNvSpPr>
            <a:spLocks noGrp="1"/>
          </p:cNvSpPr>
          <p:nvPr>
            <p:ph type="sldNum" sz="quarter" idx="12"/>
          </p:nvPr>
        </p:nvSpPr>
        <p:spPr/>
        <p:txBody>
          <a:bodyPr/>
          <a:lstStyle/>
          <a:p>
            <a:fld id="{A30A62D2-966C-4F49-AAA3-6DC16171B9A9}" type="slidenum">
              <a:rPr lang="en-US" smtClean="0"/>
              <a:pPr/>
              <a:t>6</a:t>
            </a:fld>
            <a:endParaRPr lang="en-US"/>
          </a:p>
        </p:txBody>
      </p:sp>
      <p:pic>
        <p:nvPicPr>
          <p:cNvPr id="4" name="Content Placeholder 3" descr="pseudo.png"/>
          <p:cNvPicPr>
            <a:picLocks noGrp="1" noChangeAspect="1"/>
          </p:cNvPicPr>
          <p:nvPr>
            <p:ph sz="quarter" idx="1"/>
          </p:nvPr>
        </p:nvPicPr>
        <p:blipFill>
          <a:blip r:embed="rId3">
            <a:clrChange>
              <a:clrFrom>
                <a:srgbClr val="FFFFFF"/>
              </a:clrFrom>
              <a:clrTo>
                <a:srgbClr val="FFFFFF">
                  <a:alpha val="0"/>
                </a:srgbClr>
              </a:clrTo>
            </a:clrChange>
          </a:blip>
          <a:stretch>
            <a:fillRect/>
          </a:stretch>
        </p:blipFill>
        <p:spPr>
          <a:xfrm>
            <a:off x="2262940" y="1763545"/>
            <a:ext cx="4618120" cy="3848434"/>
          </a:xfrm>
          <a:prstGeom prst="rect">
            <a:avLst/>
          </a:prstGeom>
        </p:spPr>
      </p:pic>
    </p:spTree>
    <p:extLst>
      <p:ext uri="{BB962C8B-B14F-4D97-AF65-F5344CB8AC3E}">
        <p14:creationId xmlns="" xmlns:p14="http://schemas.microsoft.com/office/powerpoint/2010/main" val="209054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xit" presetSubtype="0" fill="hold" grpId="1" nodeType="withEffect">
                                  <p:stCondLst>
                                    <p:cond delay="0"/>
                                  </p:stCondLst>
                                  <p:childTnLst>
                                    <p:animEffect transition="out" filter="fade">
                                      <p:cBhvr>
                                        <p:cTn id="22" dur="500"/>
                                        <p:tgtEl>
                                          <p:spTgt spid="6"/>
                                        </p:tgtEl>
                                      </p:cBhvr>
                                    </p:animEffect>
                                    <p:set>
                                      <p:cBhvr>
                                        <p:cTn id="23"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6" grpId="1" animBg="1"/>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352800" y="2057400"/>
            <a:ext cx="2438400" cy="457200"/>
          </a:xfrm>
          <a:prstGeom prst="rect">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Rectangle 13"/>
          <p:cNvSpPr/>
          <p:nvPr/>
        </p:nvSpPr>
        <p:spPr>
          <a:xfrm>
            <a:off x="6019800" y="2057400"/>
            <a:ext cx="2590800" cy="457200"/>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p:cNvSpPr/>
          <p:nvPr/>
        </p:nvSpPr>
        <p:spPr>
          <a:xfrm>
            <a:off x="990600" y="4572000"/>
            <a:ext cx="7315200" cy="685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Rectangle 15"/>
          <p:cNvSpPr/>
          <p:nvPr/>
        </p:nvSpPr>
        <p:spPr>
          <a:xfrm>
            <a:off x="35814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Rectangle 16"/>
          <p:cNvSpPr/>
          <p:nvPr/>
        </p:nvSpPr>
        <p:spPr>
          <a:xfrm>
            <a:off x="63246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Rectangle 12"/>
          <p:cNvSpPr/>
          <p:nvPr/>
        </p:nvSpPr>
        <p:spPr>
          <a:xfrm>
            <a:off x="990600" y="4038600"/>
            <a:ext cx="73152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0" name="Rectangle 9"/>
          <p:cNvSpPr/>
          <p:nvPr/>
        </p:nvSpPr>
        <p:spPr>
          <a:xfrm>
            <a:off x="990600" y="3505200"/>
            <a:ext cx="7315200" cy="5334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p:cNvSpPr/>
          <p:nvPr/>
        </p:nvSpPr>
        <p:spPr>
          <a:xfrm>
            <a:off x="990600" y="2895600"/>
            <a:ext cx="7315200" cy="6096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133600" y="2057400"/>
            <a:ext cx="914400" cy="4572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a:spLocks noGrp="1"/>
          </p:cNvSpPr>
          <p:nvPr>
            <p:ph type="title"/>
          </p:nvPr>
        </p:nvSpPr>
        <p:spPr/>
        <p:txBody>
          <a:bodyPr/>
          <a:lstStyle/>
          <a:p>
            <a:r>
              <a:rPr lang="en-US" dirty="0" smtClean="0"/>
              <a:t>Update Velocity</a:t>
            </a:r>
            <a:endParaRPr lang="en-US" dirty="0"/>
          </a:p>
        </p:txBody>
      </p:sp>
      <p:sp>
        <p:nvSpPr>
          <p:cNvPr id="2" name="Slide Number Placeholder 1"/>
          <p:cNvSpPr>
            <a:spLocks noGrp="1"/>
          </p:cNvSpPr>
          <p:nvPr>
            <p:ph type="sldNum" sz="quarter" idx="12"/>
          </p:nvPr>
        </p:nvSpPr>
        <p:spPr/>
        <p:txBody>
          <a:bodyPr/>
          <a:lstStyle/>
          <a:p>
            <a:fld id="{A30A62D2-966C-4F49-AAA3-6DC16171B9A9}" type="slidenum">
              <a:rPr lang="en-US" smtClean="0"/>
              <a:pPr/>
              <a:t>7</a:t>
            </a:fld>
            <a:endParaRPr lang="en-US"/>
          </a:p>
        </p:txBody>
      </p:sp>
      <p:sp>
        <p:nvSpPr>
          <p:cNvPr id="3" name="Content Placeholder 2"/>
          <p:cNvSpPr>
            <a:spLocks noGrp="1"/>
          </p:cNvSpPr>
          <p:nvPr>
            <p:ph sz="quarter" idx="1"/>
          </p:nvPr>
        </p:nvSpPr>
        <p:spPr>
          <a:xfrm>
            <a:off x="811530" y="2895600"/>
            <a:ext cx="7418070" cy="2394477"/>
          </a:xfrm>
        </p:spPr>
        <p:txBody>
          <a:bodyPr>
            <a:normAutofit fontScale="77500" lnSpcReduction="20000"/>
          </a:bodyPr>
          <a:lstStyle/>
          <a:p>
            <a:r>
              <a:rPr lang="en-US" dirty="0" smtClean="0"/>
              <a:t>Inertia </a:t>
            </a:r>
            <a:r>
              <a:rPr lang="en-US" dirty="0"/>
              <a:t>component (ω) – influence of the previous computed velocity Random, stochastic </a:t>
            </a:r>
            <a:r>
              <a:rPr lang="en-US" dirty="0" smtClean="0"/>
              <a:t>component</a:t>
            </a:r>
          </a:p>
          <a:p>
            <a:r>
              <a:rPr lang="en-US" dirty="0" smtClean="0"/>
              <a:t>Cognitive </a:t>
            </a:r>
            <a:r>
              <a:rPr lang="en-US" dirty="0"/>
              <a:t>component (c1) – influence of the personal best position found (</a:t>
            </a:r>
            <a:r>
              <a:rPr lang="en-US" dirty="0" err="1"/>
              <a:t>pbest</a:t>
            </a:r>
            <a:r>
              <a:rPr lang="en-US" dirty="0"/>
              <a:t> )</a:t>
            </a:r>
          </a:p>
          <a:p>
            <a:r>
              <a:rPr lang="en-US" dirty="0"/>
              <a:t>Social component (c2) – influence of the swarm collective via the global best position found (</a:t>
            </a:r>
            <a:r>
              <a:rPr lang="en-US" dirty="0" err="1"/>
              <a:t>gbest</a:t>
            </a:r>
            <a:r>
              <a:rPr lang="en-US" dirty="0"/>
              <a:t>) </a:t>
            </a:r>
            <a:endParaRPr lang="en-US" dirty="0" smtClean="0"/>
          </a:p>
          <a:p>
            <a:r>
              <a:rPr lang="en-US" dirty="0" smtClean="0"/>
              <a:t>(</a:t>
            </a:r>
            <a:r>
              <a:rPr lang="en-US" dirty="0"/>
              <a:t>r1,r2) – uniform random vectors with component values between 0 and 1 </a:t>
            </a:r>
          </a:p>
          <a:p>
            <a:endParaRPr lang="en-US" dirty="0"/>
          </a:p>
        </p:txBody>
      </p:sp>
      <p:pic>
        <p:nvPicPr>
          <p:cNvPr id="4" name="Picture 3" descr="eq2.png"/>
          <p:cNvPicPr>
            <a:picLocks noChangeAspect="1"/>
          </p:cNvPicPr>
          <p:nvPr/>
        </p:nvPicPr>
        <p:blipFill>
          <a:blip r:embed="rId3">
            <a:clrChange>
              <a:clrFrom>
                <a:srgbClr val="FFFFFF"/>
              </a:clrFrom>
              <a:clrTo>
                <a:srgbClr val="FFFFFF">
                  <a:alpha val="0"/>
                </a:srgbClr>
              </a:clrTo>
            </a:clrChange>
          </a:blip>
          <a:stretch>
            <a:fillRect/>
          </a:stretch>
        </p:blipFill>
        <p:spPr>
          <a:xfrm>
            <a:off x="533400" y="2057400"/>
            <a:ext cx="8077200" cy="419813"/>
          </a:xfrm>
          <a:prstGeom prst="rect">
            <a:avLst/>
          </a:prstGeom>
        </p:spPr>
      </p:pic>
    </p:spTree>
    <p:extLst>
      <p:ext uri="{BB962C8B-B14F-4D97-AF65-F5344CB8AC3E}">
        <p14:creationId xmlns="" xmlns:p14="http://schemas.microsoft.com/office/powerpoint/2010/main" val="371325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xit" presetSubtype="0" fill="hold" grpId="1" nodeType="with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8"/>
                                        </p:tgtEl>
                                      </p:cBhvr>
                                    </p:animEffect>
                                    <p:set>
                                      <p:cBhvr>
                                        <p:cTn id="24" dur="1" fill="hold">
                                          <p:stCondLst>
                                            <p:cond delay="499"/>
                                          </p:stCondLst>
                                        </p:cTn>
                                        <p:tgtEl>
                                          <p:spTgt spid="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xit" presetSubtype="0" fill="hold" grpId="1" nodeType="withEffect">
                                  <p:stCondLst>
                                    <p:cond delay="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1"/>
                                        </p:tgtEl>
                                      </p:cBhvr>
                                    </p:animEffect>
                                    <p:set>
                                      <p:cBhvr>
                                        <p:cTn id="38" dur="1" fill="hold">
                                          <p:stCondLst>
                                            <p:cond delay="499"/>
                                          </p:stCondLst>
                                        </p:cTn>
                                        <p:tgtEl>
                                          <p:spTgt spid="11"/>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par>
                                <p:cTn id="50" presetID="10" presetClass="exit" presetSubtype="0" fill="hold" grpId="1" nodeType="withEffect">
                                  <p:stCondLst>
                                    <p:cond delay="0"/>
                                  </p:stCondLst>
                                  <p:childTnLst>
                                    <p:animEffect transition="out" filter="fade">
                                      <p:cBhvr>
                                        <p:cTn id="51" dur="500"/>
                                        <p:tgtEl>
                                          <p:spTgt spid="13"/>
                                        </p:tgtEl>
                                      </p:cBhvr>
                                    </p:animEffect>
                                    <p:set>
                                      <p:cBhvr>
                                        <p:cTn id="52" dur="1" fill="hold">
                                          <p:stCondLst>
                                            <p:cond delay="499"/>
                                          </p:stCondLst>
                                        </p:cTn>
                                        <p:tgtEl>
                                          <p:spTgt spid="13"/>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animBg="1"/>
      <p:bldP spid="16" grpId="0" animBg="1"/>
      <p:bldP spid="17" grpId="0" animBg="1"/>
      <p:bldP spid="13" grpId="0" animBg="1"/>
      <p:bldP spid="13" grpId="1" animBg="1"/>
      <p:bldP spid="10" grpId="0" animBg="1"/>
      <p:bldP spid="10" grpId="1" animBg="1"/>
      <p:bldP spid="7" grpId="0" animBg="1"/>
      <p:bldP spid="7" grpId="1" animBg="1"/>
      <p:bldP spid="8" grpId="0" animBg="1"/>
      <p:bldP spid="8"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Position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8</a:t>
            </a:fld>
            <a:endParaRPr lang="en-US"/>
          </a:p>
        </p:txBody>
      </p:sp>
      <p:pic>
        <p:nvPicPr>
          <p:cNvPr id="5" name="Picture 4" descr="eq1.png"/>
          <p:cNvPicPr>
            <a:picLocks noChangeAspect="1"/>
          </p:cNvPicPr>
          <p:nvPr/>
        </p:nvPicPr>
        <p:blipFill>
          <a:blip r:embed="rId3"/>
          <a:stretch>
            <a:fillRect/>
          </a:stretch>
        </p:blipFill>
        <p:spPr>
          <a:xfrm>
            <a:off x="1295400" y="2667000"/>
            <a:ext cx="7016265" cy="5334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Follow The 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9</a:t>
            </a:fld>
            <a:endParaRPr lang="en-US"/>
          </a:p>
        </p:txBody>
      </p:sp>
      <p:sp>
        <p:nvSpPr>
          <p:cNvPr id="3" name="Content Placeholder 2"/>
          <p:cNvSpPr>
            <a:spLocks noGrp="1"/>
          </p:cNvSpPr>
          <p:nvPr>
            <p:ph sz="quarter" idx="1"/>
          </p:nvPr>
        </p:nvSpPr>
        <p:spPr/>
        <p:txBody>
          <a:bodyPr/>
          <a:lstStyle/>
          <a:p>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 xmlns:a14="http://schemas.microsoft.com/office/drawing/2010/main" val="0"/>
              </a:ext>
            </a:extLst>
          </a:blip>
          <a:srcRect/>
          <a:stretch>
            <a:fillRect/>
          </a:stretch>
        </p:blipFill>
        <p:spPr bwMode="auto">
          <a:xfrm>
            <a:off x="838200" y="1981200"/>
            <a:ext cx="7391400" cy="3850183"/>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Box 3"/>
          <p:cNvSpPr txBox="1"/>
          <p:nvPr/>
        </p:nvSpPr>
        <p:spPr>
          <a:xfrm>
            <a:off x="6073067" y="2286000"/>
            <a:ext cx="861133" cy="369332"/>
          </a:xfrm>
          <a:prstGeom prst="rect">
            <a:avLst/>
          </a:prstGeom>
          <a:noFill/>
        </p:spPr>
        <p:txBody>
          <a:bodyPr wrap="none" rtlCol="0">
            <a:spAutoFit/>
          </a:bodyPr>
          <a:lstStyle/>
          <a:p>
            <a:r>
              <a:rPr lang="en-US" dirty="0" smtClean="0"/>
              <a:t>Leader</a:t>
            </a:r>
            <a:endParaRPr lang="en-US" dirty="0"/>
          </a:p>
        </p:txBody>
      </p:sp>
    </p:spTree>
    <p:extLst>
      <p:ext uri="{BB962C8B-B14F-4D97-AF65-F5344CB8AC3E}">
        <p14:creationId xmlns="" xmlns:p14="http://schemas.microsoft.com/office/powerpoint/2010/main" val="354279781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5932</TotalTime>
  <Words>5650</Words>
  <Application>Microsoft Office PowerPoint</Application>
  <PresentationFormat>On-screen Show (4:3)</PresentationFormat>
  <Paragraphs>353</Paragraphs>
  <Slides>32</Slides>
  <Notes>31</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Origin</vt:lpstr>
      <vt:lpstr>CPSO with Spatially Meaningful Neighbors</vt:lpstr>
      <vt:lpstr>Topics</vt:lpstr>
      <vt:lpstr>What is PSO?</vt:lpstr>
      <vt:lpstr>Follow The Leader</vt:lpstr>
      <vt:lpstr>Slide 5</vt:lpstr>
      <vt:lpstr>Algorithm</vt:lpstr>
      <vt:lpstr>Update Velocity</vt:lpstr>
      <vt:lpstr>Update Position</vt:lpstr>
      <vt:lpstr>Follow The Leader</vt:lpstr>
      <vt:lpstr>Neighbor Cooperation</vt:lpstr>
      <vt:lpstr>Neighborhood Topologies</vt:lpstr>
      <vt:lpstr>PSO Using Spatially Meaningful Neighbors</vt:lpstr>
      <vt:lpstr>Results</vt:lpstr>
      <vt:lpstr>Problem</vt:lpstr>
      <vt:lpstr>PSO</vt:lpstr>
      <vt:lpstr>Solution</vt:lpstr>
      <vt:lpstr>CPSO using spatially meaningful Neighbors</vt:lpstr>
      <vt:lpstr>The Experiments</vt:lpstr>
      <vt:lpstr>CPSO Variants</vt:lpstr>
      <vt:lpstr>Tests</vt:lpstr>
      <vt:lpstr>Experimental Setup</vt:lpstr>
      <vt:lpstr>Experiment 1: Low Dimension</vt:lpstr>
      <vt:lpstr>Results</vt:lpstr>
      <vt:lpstr>Results - Rosenbrock</vt:lpstr>
      <vt:lpstr>Results - Griewanck</vt:lpstr>
      <vt:lpstr>Results Ackley</vt:lpstr>
      <vt:lpstr>Discussion</vt:lpstr>
      <vt:lpstr>Experiment 2: High Dimensions</vt:lpstr>
      <vt:lpstr>Results</vt:lpstr>
      <vt:lpstr>Conclusion</vt:lpstr>
      <vt:lpstr>Future Work</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Peter</dc:creator>
  <cp:lastModifiedBy>Peter</cp:lastModifiedBy>
  <cp:revision>9</cp:revision>
  <dcterms:created xsi:type="dcterms:W3CDTF">2016-09-08T21:00:37Z</dcterms:created>
  <dcterms:modified xsi:type="dcterms:W3CDTF">2016-09-13T05:49:30Z</dcterms:modified>
</cp:coreProperties>
</file>

<file path=docProps/thumbnail.jpeg>
</file>